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0" r:id="rId2"/>
    <p:sldMasterId id="2147483713" r:id="rId3"/>
  </p:sldMasterIdLst>
  <p:notesMasterIdLst>
    <p:notesMasterId r:id="rId20"/>
  </p:notesMasterIdLst>
  <p:sldIdLst>
    <p:sldId id="514" r:id="rId4"/>
    <p:sldId id="484" r:id="rId5"/>
    <p:sldId id="496" r:id="rId6"/>
    <p:sldId id="507" r:id="rId7"/>
    <p:sldId id="508" r:id="rId8"/>
    <p:sldId id="503" r:id="rId9"/>
    <p:sldId id="504" r:id="rId10"/>
    <p:sldId id="526" r:id="rId11"/>
    <p:sldId id="533" r:id="rId12"/>
    <p:sldId id="546" r:id="rId13"/>
    <p:sldId id="542" r:id="rId14"/>
    <p:sldId id="527" r:id="rId15"/>
    <p:sldId id="539" r:id="rId16"/>
    <p:sldId id="540" r:id="rId17"/>
    <p:sldId id="513" r:id="rId18"/>
    <p:sldId id="541" r:id="rId1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4D4D4D"/>
    <a:srgbClr val="777777"/>
    <a:srgbClr val="FFFAD9"/>
    <a:srgbClr val="FFFA91"/>
    <a:srgbClr val="FFFF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590" autoAdjust="0"/>
    <p:restoredTop sz="90929"/>
  </p:normalViewPr>
  <p:slideViewPr>
    <p:cSldViewPr>
      <p:cViewPr>
        <p:scale>
          <a:sx n="100" d="100"/>
          <a:sy n="100" d="100"/>
        </p:scale>
        <p:origin x="-774" y="204"/>
      </p:cViewPr>
      <p:guideLst>
        <p:guide orient="horz" pos="96"/>
        <p:guide pos="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E49CA01-8BB5-4431-9005-CA9AECDCFB8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999EE283-0E98-4181-9B22-759076C7CC8B}" type="slidenum">
              <a:rPr lang="en-US">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83C06-C05D-4B15-A14B-2F5480813C19}" type="slidenum">
              <a:rPr lang="en-US" smtClean="0"/>
              <a:pPr/>
              <a:t>13</a:t>
            </a:fld>
            <a:endParaRPr lang="en-US"/>
          </a:p>
        </p:txBody>
      </p:sp>
    </p:spTree>
    <p:extLst>
      <p:ext uri="{BB962C8B-B14F-4D97-AF65-F5344CB8AC3E}">
        <p14:creationId xmlns="" xmlns:p14="http://schemas.microsoft.com/office/powerpoint/2010/main" val="372242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endParaRPr lang="en-US" dirty="0"/>
          </a:p>
        </p:txBody>
      </p:sp>
      <p:sp>
        <p:nvSpPr>
          <p:cNvPr id="4" name="Slide Number Placeholder 3"/>
          <p:cNvSpPr>
            <a:spLocks noGrp="1"/>
          </p:cNvSpPr>
          <p:nvPr>
            <p:ph type="sldNum" sz="quarter" idx="10"/>
          </p:nvPr>
        </p:nvSpPr>
        <p:spPr/>
        <p:txBody>
          <a:bodyPr/>
          <a:lstStyle/>
          <a:p>
            <a:fld id="{F7B83C06-C05D-4B15-A14B-2F5480813C19}" type="slidenum">
              <a:rPr lang="en-US" smtClean="0"/>
              <a:pPr/>
              <a:t>14</a:t>
            </a:fld>
            <a:endParaRPr lang="en-US"/>
          </a:p>
        </p:txBody>
      </p:sp>
    </p:spTree>
    <p:extLst>
      <p:ext uri="{BB962C8B-B14F-4D97-AF65-F5344CB8AC3E}">
        <p14:creationId xmlns="" xmlns:p14="http://schemas.microsoft.com/office/powerpoint/2010/main" val="245778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D50F5F-5BF4-4B70-A607-401EDDE5FB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C80F5E-5F66-426B-BE90-6180E3F250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EF5850-3BF1-47F3-9F3B-92F59E0873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CE9C0BA-1D67-4B2D-ABFA-43500995A03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47800" y="228600"/>
            <a:ext cx="64008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66079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23716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40647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6145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7182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9829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4BED88-B219-4061-97C5-EEB7376B19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304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5758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2621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12566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CD4E2-5BE8-4238-AD41-908D72543D94}" type="datetimeFigureOut">
              <a:rPr lang="en-US" smtClean="0">
                <a:solidFill>
                  <a:prstClr val="black">
                    <a:tint val="75000"/>
                  </a:prstClr>
                </a:solidFill>
              </a:rPr>
              <a:pPr/>
              <a:t>4/26/2012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43D901-7D87-4393-B632-3CC4119DB2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1150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3C2A59-D19A-4045-A80E-3749DF0116E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BDABC41-1097-40D5-B9C6-17BA9541EB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5CDB092-76A7-440E-B2C3-6DBE7A82013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212D48-B353-4BDE-B2C2-D86CDEC4797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C6DF40-450A-47AD-BD27-7431FF1464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0118E42-4F41-4766-9B8F-A72839B81957}"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runeasy.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mn-ea"/>
              </a:defRPr>
            </a:lvl1pPr>
          </a:lstStyle>
          <a:p>
            <a:pPr>
              <a:defRPr/>
            </a:pPr>
            <a:endParaRPr lang="en-US" b="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mn-ea"/>
              </a:defRPr>
            </a:lvl1pPr>
          </a:lstStyle>
          <a:p>
            <a:pPr>
              <a:defRPr/>
            </a:pPr>
            <a:endParaRPr lang="en-US" b="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3D76A5-7208-4B45-9797-24E2B2130E29}" type="slidenum">
              <a:rPr lang="en-US" b="0">
                <a:solidFill>
                  <a:srgbClr val="000000"/>
                </a:solidFill>
                <a:latin typeface="Arial" charset="0"/>
                <a:ea typeface="ＭＳ Ｐゴシック" charset="-128"/>
                <a:cs typeface="Arial" charset="0"/>
              </a:rPr>
              <a:pPr/>
              <a:t>‹#›</a:t>
            </a:fld>
            <a:endParaRPr lang="en-US" b="0">
              <a:solidFill>
                <a:srgbClr val="000000"/>
              </a:solidFill>
              <a:latin typeface="Arial" charset="0"/>
              <a:ea typeface="ＭＳ Ｐゴシック" charset="-128"/>
              <a:cs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400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EasyLogo">
            <a:hlinkClick r:id="rId14"/>
          </p:cNvPr>
          <p:cNvPicPr>
            <a:picLocks noChangeAspect="1" noChangeArrowheads="1"/>
          </p:cNvPicPr>
          <p:nvPr userDrawn="1"/>
        </p:nvPicPr>
        <p:blipFill>
          <a:blip r:embed="rId15" cstate="print"/>
          <a:srcRect/>
          <a:stretch>
            <a:fillRect/>
          </a:stretch>
        </p:blipFill>
        <p:spPr bwMode="auto">
          <a:xfrm>
            <a:off x="381000" y="381000"/>
            <a:ext cx="990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Times New Roman" pitchFamily="18" charset="0"/>
        </a:defRPr>
      </a:lvl2pPr>
      <a:lvl3pPr algn="ctr" rtl="0" eaLnBrk="0" fontAlgn="base" hangingPunct="0">
        <a:spcBef>
          <a:spcPct val="0"/>
        </a:spcBef>
        <a:spcAft>
          <a:spcPct val="0"/>
        </a:spcAft>
        <a:defRPr sz="3600">
          <a:solidFill>
            <a:srgbClr val="FFFF00"/>
          </a:solidFill>
          <a:latin typeface="Times New Roman" pitchFamily="18" charset="0"/>
        </a:defRPr>
      </a:lvl3pPr>
      <a:lvl4pPr algn="ctr" rtl="0" eaLnBrk="0" fontAlgn="base" hangingPunct="0">
        <a:spcBef>
          <a:spcPct val="0"/>
        </a:spcBef>
        <a:spcAft>
          <a:spcPct val="0"/>
        </a:spcAft>
        <a:defRPr sz="3600">
          <a:solidFill>
            <a:srgbClr val="FFFF00"/>
          </a:solidFill>
          <a:latin typeface="Times New Roman" pitchFamily="18" charset="0"/>
        </a:defRPr>
      </a:lvl4pPr>
      <a:lvl5pPr algn="ctr" rtl="0" eaLnBrk="0" fontAlgn="base" hangingPunct="0">
        <a:spcBef>
          <a:spcPct val="0"/>
        </a:spcBef>
        <a:spcAft>
          <a:spcPct val="0"/>
        </a:spcAft>
        <a:defRPr sz="3600">
          <a:solidFill>
            <a:srgbClr val="FFFF00"/>
          </a:solidFill>
          <a:latin typeface="Times New Roman" pitchFamily="18" charset="0"/>
        </a:defRPr>
      </a:lvl5pPr>
      <a:lvl6pPr marL="457200" algn="ctr" rtl="0" fontAlgn="base">
        <a:spcBef>
          <a:spcPct val="0"/>
        </a:spcBef>
        <a:spcAft>
          <a:spcPct val="0"/>
        </a:spcAft>
        <a:defRPr sz="3600">
          <a:solidFill>
            <a:srgbClr val="FFFF00"/>
          </a:solidFill>
          <a:latin typeface="Times New Roman" pitchFamily="18" charset="0"/>
        </a:defRPr>
      </a:lvl6pPr>
      <a:lvl7pPr marL="914400" algn="ctr" rtl="0" fontAlgn="base">
        <a:spcBef>
          <a:spcPct val="0"/>
        </a:spcBef>
        <a:spcAft>
          <a:spcPct val="0"/>
        </a:spcAft>
        <a:defRPr sz="3600">
          <a:solidFill>
            <a:srgbClr val="FFFF00"/>
          </a:solidFill>
          <a:latin typeface="Times New Roman" pitchFamily="18" charset="0"/>
        </a:defRPr>
      </a:lvl7pPr>
      <a:lvl8pPr marL="1371600" algn="ctr" rtl="0" fontAlgn="base">
        <a:spcBef>
          <a:spcPct val="0"/>
        </a:spcBef>
        <a:spcAft>
          <a:spcPct val="0"/>
        </a:spcAft>
        <a:defRPr sz="3600">
          <a:solidFill>
            <a:srgbClr val="FFFF00"/>
          </a:solidFill>
          <a:latin typeface="Times New Roman" pitchFamily="18" charset="0"/>
        </a:defRPr>
      </a:lvl8pPr>
      <a:lvl9pPr marL="1828800" algn="ctr" rtl="0" fontAlgn="base">
        <a:spcBef>
          <a:spcPct val="0"/>
        </a:spcBef>
        <a:spcAft>
          <a:spcPct val="0"/>
        </a:spcAft>
        <a:defRPr sz="36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63CD4E2-5BE8-4238-AD41-908D72543D94}" type="datetimeFigureOut">
              <a:rPr lang="en-US" b="0" smtClean="0">
                <a:solidFill>
                  <a:prstClr val="black">
                    <a:tint val="75000"/>
                  </a:prstClr>
                </a:solidFill>
                <a:latin typeface="Calibri"/>
              </a:rPr>
              <a:pPr fontAlgn="auto">
                <a:spcBef>
                  <a:spcPts val="0"/>
                </a:spcBef>
                <a:spcAft>
                  <a:spcPts val="0"/>
                </a:spcAft>
              </a:pPr>
              <a:t>4/26/2012</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43D901-7D87-4393-B632-3CC4119DB205}"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 xmlns:p14="http://schemas.microsoft.com/office/powerpoint/2010/main" val="17913424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p:cNvPicPr>
          <p:nvPr/>
        </p:nvPicPr>
        <p:blipFill>
          <a:blip r:embed="rId2" cstate="print"/>
          <a:srcRect/>
          <a:stretch>
            <a:fillRect/>
          </a:stretch>
        </p:blipFill>
        <p:spPr bwMode="auto">
          <a:xfrm>
            <a:off x="2133600" y="954088"/>
            <a:ext cx="5159375" cy="3617912"/>
          </a:xfrm>
          <a:prstGeom prst="rect">
            <a:avLst/>
          </a:prstGeom>
          <a:noFill/>
          <a:ln w="9525">
            <a:noFill/>
            <a:miter lim="800000"/>
            <a:headEnd/>
            <a:tailEnd/>
          </a:ln>
        </p:spPr>
      </p:pic>
      <p:sp>
        <p:nvSpPr>
          <p:cNvPr id="14339" name="Rectangle 2"/>
          <p:cNvSpPr>
            <a:spLocks noGrp="1" noChangeArrowheads="1"/>
          </p:cNvSpPr>
          <p:nvPr>
            <p:ph type="ctrTitle"/>
          </p:nvPr>
        </p:nvSpPr>
        <p:spPr>
          <a:xfrm>
            <a:off x="304800" y="4495800"/>
            <a:ext cx="8686800" cy="1066800"/>
          </a:xfrm>
        </p:spPr>
        <p:txBody>
          <a:bodyPr/>
          <a:lstStyle/>
          <a:p>
            <a:pPr eaLnBrk="1" hangingPunct="1"/>
            <a:r>
              <a:rPr lang="en-US" sz="1800" dirty="0" smtClean="0">
                <a:solidFill>
                  <a:schemeClr val="tx1"/>
                </a:solidFill>
              </a:rPr>
              <a:t/>
            </a:r>
            <a:br>
              <a:rPr lang="en-US" sz="1800" dirty="0" smtClean="0">
                <a:solidFill>
                  <a:schemeClr val="tx1"/>
                </a:solidFill>
              </a:rPr>
            </a:br>
            <a:r>
              <a:rPr lang="en-US" sz="1600" b="1" dirty="0" smtClean="0"/>
              <a:t> D A Kiefer</a:t>
            </a:r>
            <a:r>
              <a:rPr lang="en-US" sz="1600" dirty="0" smtClean="0"/>
              <a:t>, D P Harrison, M G Hinton, S </a:t>
            </a:r>
            <a:r>
              <a:rPr lang="en-US" sz="1600" dirty="0" err="1" smtClean="0"/>
              <a:t>Kohin</a:t>
            </a:r>
            <a:r>
              <a:rPr lang="en-US" sz="1600" dirty="0" smtClean="0"/>
              <a:t>, E M </a:t>
            </a:r>
            <a:r>
              <a:rPr lang="en-US" sz="1600" dirty="0" smtClean="0"/>
              <a:t>Armstrong, </a:t>
            </a:r>
            <a:r>
              <a:rPr lang="en-US" sz="1600" dirty="0" smtClean="0"/>
              <a:t>F J O’Brien</a:t>
            </a:r>
            <a:br>
              <a:rPr lang="en-US" sz="1600" dirty="0" smtClean="0"/>
            </a:br>
            <a:r>
              <a:rPr lang="en-US" sz="1600" dirty="0" smtClean="0"/>
              <a:t>“NASA Biodiversity &amp; Ecological </a:t>
            </a:r>
            <a:r>
              <a:rPr lang="en-US" sz="1600" dirty="0" err="1" smtClean="0"/>
              <a:t>Forecastin</a:t>
            </a:r>
            <a:r>
              <a:rPr lang="en-US" sz="1600" dirty="0" smtClean="0"/>
              <a:t> Team Meeting ” </a:t>
            </a:r>
            <a:r>
              <a:rPr lang="en-US" sz="1600" dirty="0" smtClean="0"/>
              <a:t/>
            </a:r>
            <a:br>
              <a:rPr lang="en-US" sz="1600" dirty="0" smtClean="0"/>
            </a:br>
            <a:r>
              <a:rPr lang="en-US" sz="1600" dirty="0" smtClean="0"/>
              <a:t>25-27 April 2012 </a:t>
            </a:r>
            <a:r>
              <a:rPr lang="en-US" sz="1600" dirty="0" smtClean="0"/>
              <a:t>in </a:t>
            </a:r>
            <a:r>
              <a:rPr lang="en-US" sz="1600" dirty="0" smtClean="0"/>
              <a:t>Seattle.</a:t>
            </a:r>
            <a:endParaRPr lang="en-US" sz="1600" dirty="0" smtClean="0">
              <a:solidFill>
                <a:schemeClr val="tx1"/>
              </a:solidFill>
            </a:endParaRPr>
          </a:p>
        </p:txBody>
      </p:sp>
      <p:pic>
        <p:nvPicPr>
          <p:cNvPr id="14340" name="Picture 5" descr="Powerpoint-logo"/>
          <p:cNvPicPr>
            <a:picLocks noChangeAspect="1" noChangeArrowheads="1"/>
          </p:cNvPicPr>
          <p:nvPr/>
        </p:nvPicPr>
        <p:blipFill>
          <a:blip r:embed="rId3" cstate="print"/>
          <a:srcRect/>
          <a:stretch>
            <a:fillRect/>
          </a:stretch>
        </p:blipFill>
        <p:spPr bwMode="auto">
          <a:xfrm>
            <a:off x="2747963" y="5943600"/>
            <a:ext cx="985837" cy="762000"/>
          </a:xfrm>
          <a:prstGeom prst="rect">
            <a:avLst/>
          </a:prstGeom>
          <a:noFill/>
          <a:ln w="9525">
            <a:noFill/>
            <a:miter lim="800000"/>
            <a:headEnd/>
            <a:tailEnd/>
          </a:ln>
        </p:spPr>
      </p:pic>
      <p:pic>
        <p:nvPicPr>
          <p:cNvPr id="14341" name="Picture 22"/>
          <p:cNvPicPr>
            <a:picLocks noChangeAspect="1" noChangeArrowheads="1"/>
          </p:cNvPicPr>
          <p:nvPr/>
        </p:nvPicPr>
        <p:blipFill>
          <a:blip r:embed="rId4" cstate="print"/>
          <a:srcRect r="1350"/>
          <a:stretch>
            <a:fillRect/>
          </a:stretch>
        </p:blipFill>
        <p:spPr bwMode="auto">
          <a:xfrm>
            <a:off x="1466850" y="5943600"/>
            <a:ext cx="895350" cy="838200"/>
          </a:xfrm>
          <a:prstGeom prst="rect">
            <a:avLst/>
          </a:prstGeom>
          <a:noFill/>
          <a:ln w="9525">
            <a:noFill/>
            <a:miter lim="800000"/>
            <a:headEnd/>
            <a:tailEnd/>
          </a:ln>
        </p:spPr>
      </p:pic>
      <p:pic>
        <p:nvPicPr>
          <p:cNvPr id="14342" name="Picture 24"/>
          <p:cNvPicPr>
            <a:picLocks noChangeAspect="1" noChangeArrowheads="1"/>
          </p:cNvPicPr>
          <p:nvPr/>
        </p:nvPicPr>
        <p:blipFill>
          <a:blip r:embed="rId5" cstate="print"/>
          <a:srcRect t="8772" r="1851" b="12267"/>
          <a:stretch>
            <a:fillRect/>
          </a:stretch>
        </p:blipFill>
        <p:spPr bwMode="auto">
          <a:xfrm>
            <a:off x="4114800" y="6430963"/>
            <a:ext cx="2286000" cy="274637"/>
          </a:xfrm>
          <a:prstGeom prst="rect">
            <a:avLst/>
          </a:prstGeom>
          <a:noFill/>
          <a:ln w="9525">
            <a:noFill/>
            <a:miter lim="800000"/>
            <a:headEnd/>
            <a:tailEnd/>
          </a:ln>
        </p:spPr>
      </p:pic>
      <p:pic>
        <p:nvPicPr>
          <p:cNvPr id="14343" name="Picture 25"/>
          <p:cNvPicPr>
            <a:picLocks noChangeAspect="1" noChangeArrowheads="1"/>
          </p:cNvPicPr>
          <p:nvPr/>
        </p:nvPicPr>
        <p:blipFill>
          <a:blip r:embed="rId6" cstate="print"/>
          <a:srcRect/>
          <a:stretch>
            <a:fillRect/>
          </a:stretch>
        </p:blipFill>
        <p:spPr bwMode="auto">
          <a:xfrm>
            <a:off x="4841875" y="6076950"/>
            <a:ext cx="796925" cy="247650"/>
          </a:xfrm>
          <a:prstGeom prst="rect">
            <a:avLst/>
          </a:prstGeom>
          <a:noFill/>
          <a:ln w="9525">
            <a:noFill/>
            <a:miter lim="800000"/>
            <a:headEnd/>
            <a:tailEnd/>
          </a:ln>
        </p:spPr>
      </p:pic>
      <p:sp>
        <p:nvSpPr>
          <p:cNvPr id="14344" name="TextBox 8"/>
          <p:cNvSpPr txBox="1">
            <a:spLocks noChangeArrowheads="1"/>
          </p:cNvSpPr>
          <p:nvPr/>
        </p:nvSpPr>
        <p:spPr bwMode="auto">
          <a:xfrm>
            <a:off x="0" y="53975"/>
            <a:ext cx="9144000" cy="708025"/>
          </a:xfrm>
          <a:prstGeom prst="rect">
            <a:avLst/>
          </a:prstGeom>
          <a:noFill/>
          <a:ln w="9525">
            <a:noFill/>
            <a:miter lim="800000"/>
            <a:headEnd/>
            <a:tailEnd/>
          </a:ln>
        </p:spPr>
        <p:txBody>
          <a:bodyPr>
            <a:spAutoFit/>
          </a:bodyPr>
          <a:lstStyle/>
          <a:p>
            <a:pPr algn="ctr"/>
            <a:r>
              <a:rPr lang="en-US" sz="2000" b="1"/>
              <a:t>Pelagic Habitat Analysis Module (PHAM) for GIS Based </a:t>
            </a:r>
          </a:p>
          <a:p>
            <a:pPr algn="ctr"/>
            <a:r>
              <a:rPr lang="en-US" sz="2000" b="1"/>
              <a:t>Fisheries Decision Support</a:t>
            </a:r>
            <a:endParaRPr lang="en-AU" sz="2000"/>
          </a:p>
        </p:txBody>
      </p:sp>
      <p:pic>
        <p:nvPicPr>
          <p:cNvPr id="14345" name="Picture 10"/>
          <p:cNvPicPr>
            <a:picLocks noChangeAspect="1"/>
          </p:cNvPicPr>
          <p:nvPr/>
        </p:nvPicPr>
        <p:blipFill>
          <a:blip r:embed="rId7" cstate="print"/>
          <a:srcRect/>
          <a:stretch>
            <a:fillRect/>
          </a:stretch>
        </p:blipFill>
        <p:spPr bwMode="auto">
          <a:xfrm>
            <a:off x="304800" y="5880100"/>
            <a:ext cx="838200" cy="825500"/>
          </a:xfrm>
          <a:prstGeom prst="rect">
            <a:avLst/>
          </a:prstGeom>
          <a:noFill/>
          <a:ln w="9525">
            <a:noFill/>
            <a:miter lim="800000"/>
            <a:headEnd/>
            <a:tailEnd/>
          </a:ln>
        </p:spPr>
      </p:pic>
      <p:pic>
        <p:nvPicPr>
          <p:cNvPr id="14346" name="Picture 12"/>
          <p:cNvPicPr>
            <a:picLocks noChangeAspect="1"/>
          </p:cNvPicPr>
          <p:nvPr/>
        </p:nvPicPr>
        <p:blipFill>
          <a:blip r:embed="rId8" cstate="print"/>
          <a:srcRect l="5000" t="15500" r="5000" b="11000"/>
          <a:stretch>
            <a:fillRect/>
          </a:stretch>
        </p:blipFill>
        <p:spPr bwMode="auto">
          <a:xfrm>
            <a:off x="7778750" y="5867400"/>
            <a:ext cx="1212850" cy="990600"/>
          </a:xfrm>
          <a:prstGeom prst="rect">
            <a:avLst/>
          </a:prstGeom>
          <a:noFill/>
          <a:ln w="9525">
            <a:noFill/>
            <a:miter lim="800000"/>
            <a:headEnd/>
            <a:tailEnd/>
          </a:ln>
        </p:spPr>
      </p:pic>
      <p:pic>
        <p:nvPicPr>
          <p:cNvPr id="14347" name="Picture 13"/>
          <p:cNvPicPr>
            <a:picLocks noChangeAspect="1"/>
          </p:cNvPicPr>
          <p:nvPr/>
        </p:nvPicPr>
        <p:blipFill>
          <a:blip r:embed="rId9" cstate="print"/>
          <a:srcRect b="11024"/>
          <a:stretch>
            <a:fillRect/>
          </a:stretch>
        </p:blipFill>
        <p:spPr bwMode="auto">
          <a:xfrm>
            <a:off x="6773863" y="5943600"/>
            <a:ext cx="769937"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_Feb_2007.gif"/>
          <p:cNvPicPr>
            <a:picLocks noChangeAspect="1"/>
          </p:cNvPicPr>
          <p:nvPr/>
        </p:nvPicPr>
        <p:blipFill>
          <a:blip r:embed="rId2" cstate="print"/>
          <a:stretch>
            <a:fillRect/>
          </a:stretch>
        </p:blipFill>
        <p:spPr>
          <a:xfrm>
            <a:off x="0" y="494464"/>
            <a:ext cx="9144000" cy="6363536"/>
          </a:xfrm>
          <a:prstGeom prst="rect">
            <a:avLst/>
          </a:prstGeom>
        </p:spPr>
      </p:pic>
      <p:sp>
        <p:nvSpPr>
          <p:cNvPr id="5" name="TextBox 4"/>
          <p:cNvSpPr txBox="1"/>
          <p:nvPr/>
        </p:nvSpPr>
        <p:spPr>
          <a:xfrm>
            <a:off x="2895600" y="152400"/>
            <a:ext cx="3118674" cy="338554"/>
          </a:xfrm>
          <a:prstGeom prst="rect">
            <a:avLst/>
          </a:prstGeom>
          <a:noFill/>
        </p:spPr>
        <p:txBody>
          <a:bodyPr wrap="none" rtlCol="0">
            <a:spAutoFit/>
          </a:bodyPr>
          <a:lstStyle/>
          <a:p>
            <a:r>
              <a:rPr lang="en-US" sz="1600" dirty="0" smtClean="0"/>
              <a:t>MODIS. Chlorophyll. February 2007</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eagate\Fisheries\Pham\PHAM\Presentations\O2_ann_150.gif"/>
          <p:cNvPicPr>
            <a:picLocks noChangeAspect="1" noChangeArrowheads="1"/>
          </p:cNvPicPr>
          <p:nvPr/>
        </p:nvPicPr>
        <p:blipFill>
          <a:blip r:embed="rId2" cstate="print"/>
          <a:srcRect/>
          <a:stretch>
            <a:fillRect/>
          </a:stretch>
        </p:blipFill>
        <p:spPr bwMode="auto">
          <a:xfrm>
            <a:off x="304800" y="533400"/>
            <a:ext cx="8267700" cy="5753697"/>
          </a:xfrm>
          <a:prstGeom prst="rect">
            <a:avLst/>
          </a:prstGeom>
          <a:noFill/>
        </p:spPr>
      </p:pic>
      <p:sp>
        <p:nvSpPr>
          <p:cNvPr id="3" name="TextBox 2"/>
          <p:cNvSpPr txBox="1"/>
          <p:nvPr/>
        </p:nvSpPr>
        <p:spPr>
          <a:xfrm>
            <a:off x="2590800" y="6396335"/>
            <a:ext cx="4043351" cy="461665"/>
          </a:xfrm>
          <a:prstGeom prst="rect">
            <a:avLst/>
          </a:prstGeom>
          <a:noFill/>
        </p:spPr>
        <p:txBody>
          <a:bodyPr wrap="none" rtlCol="0">
            <a:spAutoFit/>
          </a:bodyPr>
          <a:lstStyle/>
          <a:p>
            <a:r>
              <a:rPr lang="en-US" dirty="0" smtClean="0"/>
              <a:t>Annual Average O2 at 150 m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7772400" cy="762000"/>
          </a:xfrm>
        </p:spPr>
        <p:txBody>
          <a:bodyPr/>
          <a:lstStyle/>
          <a:p>
            <a:pPr algn="l" eaLnBrk="1" hangingPunct="1"/>
            <a:r>
              <a:rPr lang="en-US" sz="2800" smtClean="0"/>
              <a:t>Vertical structure in the daily search for prey</a:t>
            </a:r>
          </a:p>
        </p:txBody>
      </p:sp>
      <p:pic>
        <p:nvPicPr>
          <p:cNvPr id="7171" name="Picture 6" descr="C:\Temp\I13-NestedLayers1.jpg"/>
          <p:cNvPicPr>
            <a:picLocks noChangeAspect="1" noChangeArrowheads="1"/>
          </p:cNvPicPr>
          <p:nvPr/>
        </p:nvPicPr>
        <p:blipFill>
          <a:blip r:embed="rId2" cstate="print"/>
          <a:srcRect/>
          <a:stretch>
            <a:fillRect/>
          </a:stretch>
        </p:blipFill>
        <p:spPr bwMode="auto">
          <a:xfrm>
            <a:off x="2022475" y="1219200"/>
            <a:ext cx="5292725" cy="4949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ject\Program2020\log\20110928 cube92 results_new\pacific_anomalies_ev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756" t="22638" r="5600" b="22655"/>
          <a:stretch/>
        </p:blipFill>
        <p:spPr bwMode="auto">
          <a:xfrm>
            <a:off x="163058" y="521733"/>
            <a:ext cx="4332742" cy="205098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8089" t="22620" r="7489" b="22954"/>
          <a:stretch/>
        </p:blipFill>
        <p:spPr>
          <a:xfrm>
            <a:off x="170892" y="2531548"/>
            <a:ext cx="4221622" cy="2040452"/>
          </a:xfrm>
          <a:prstGeom prst="rect">
            <a:avLst/>
          </a:prstGeom>
        </p:spPr>
      </p:pic>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l="8089" t="22620" r="6293" b="23227"/>
          <a:stretch/>
        </p:blipFill>
        <p:spPr>
          <a:xfrm>
            <a:off x="163058" y="4632653"/>
            <a:ext cx="4281444" cy="2030218"/>
          </a:xfrm>
          <a:prstGeom prst="rect">
            <a:avLst/>
          </a:prstGeom>
        </p:spPr>
      </p:pic>
      <p:pic>
        <p:nvPicPr>
          <p:cNvPr id="2" name="Picture 1"/>
          <p:cNvPicPr>
            <a:picLocks noChangeAspect="1"/>
          </p:cNvPicPr>
          <p:nvPr/>
        </p:nvPicPr>
        <p:blipFill rotWithShape="1">
          <a:blip r:embed="rId6" cstate="print">
            <a:extLst>
              <a:ext uri="{28A0092B-C50C-407E-A947-70E740481C1C}">
                <a14:useLocalDpi xmlns="" xmlns:a14="http://schemas.microsoft.com/office/drawing/2010/main" val="0"/>
              </a:ext>
            </a:extLst>
          </a:blip>
          <a:srcRect l="8466" t="22203" r="6079" b="22269"/>
          <a:stretch/>
        </p:blipFill>
        <p:spPr>
          <a:xfrm>
            <a:off x="4640366" y="524464"/>
            <a:ext cx="4204531" cy="2048256"/>
          </a:xfrm>
          <a:prstGeom prst="rect">
            <a:avLst/>
          </a:prstGeom>
        </p:spPr>
      </p:pic>
      <p:pic>
        <p:nvPicPr>
          <p:cNvPr id="3" name="Picture 2"/>
          <p:cNvPicPr>
            <a:picLocks noChangeAspect="1"/>
          </p:cNvPicPr>
          <p:nvPr/>
        </p:nvPicPr>
        <p:blipFill rotWithShape="1">
          <a:blip r:embed="rId7" cstate="print">
            <a:extLst>
              <a:ext uri="{28A0092B-C50C-407E-A947-70E740481C1C}">
                <a14:useLocalDpi xmlns="" xmlns:a14="http://schemas.microsoft.com/office/drawing/2010/main" val="0"/>
              </a:ext>
            </a:extLst>
          </a:blip>
          <a:srcRect l="8473" t="22612" r="6627" b="22680"/>
          <a:stretch/>
        </p:blipFill>
        <p:spPr>
          <a:xfrm>
            <a:off x="4605007" y="2523744"/>
            <a:ext cx="4239890" cy="2048256"/>
          </a:xfrm>
          <a:prstGeom prst="rect">
            <a:avLst/>
          </a:prstGeom>
        </p:spPr>
      </p:pic>
      <p:pic>
        <p:nvPicPr>
          <p:cNvPr id="7" name="Picture 6"/>
          <p:cNvPicPr>
            <a:picLocks noChangeAspect="1"/>
          </p:cNvPicPr>
          <p:nvPr/>
        </p:nvPicPr>
        <p:blipFill rotWithShape="1">
          <a:blip r:embed="rId8" cstate="print">
            <a:extLst>
              <a:ext uri="{28A0092B-C50C-407E-A947-70E740481C1C}">
                <a14:useLocalDpi xmlns="" xmlns:a14="http://schemas.microsoft.com/office/drawing/2010/main" val="0"/>
              </a:ext>
            </a:extLst>
          </a:blip>
          <a:srcRect l="8370" t="22748" r="5807" b="23092"/>
          <a:stretch/>
        </p:blipFill>
        <p:spPr>
          <a:xfrm>
            <a:off x="4590764" y="4572000"/>
            <a:ext cx="4329268" cy="2048256"/>
          </a:xfrm>
          <a:prstGeom prst="rect">
            <a:avLst/>
          </a:prstGeom>
        </p:spPr>
      </p:pic>
      <p:sp>
        <p:nvSpPr>
          <p:cNvPr id="11" name="TextBox 10"/>
          <p:cNvSpPr txBox="1"/>
          <p:nvPr/>
        </p:nvSpPr>
        <p:spPr>
          <a:xfrm>
            <a:off x="1611294" y="155132"/>
            <a:ext cx="954107" cy="369332"/>
          </a:xfrm>
          <a:prstGeom prst="rect">
            <a:avLst/>
          </a:prstGeom>
          <a:noFill/>
        </p:spPr>
        <p:txBody>
          <a:bodyPr wrap="none" rtlCol="0">
            <a:spAutoFit/>
          </a:bodyPr>
          <a:lstStyle/>
          <a:p>
            <a:r>
              <a:rPr lang="en-US" dirty="0" smtClean="0"/>
              <a:t>Cube 92</a:t>
            </a:r>
            <a:endParaRPr lang="en-US" dirty="0"/>
          </a:p>
        </p:txBody>
      </p:sp>
      <p:sp>
        <p:nvSpPr>
          <p:cNvPr id="13" name="TextBox 12"/>
          <p:cNvSpPr txBox="1"/>
          <p:nvPr/>
        </p:nvSpPr>
        <p:spPr>
          <a:xfrm>
            <a:off x="6096000" y="172107"/>
            <a:ext cx="1090876" cy="369332"/>
          </a:xfrm>
          <a:prstGeom prst="rect">
            <a:avLst/>
          </a:prstGeom>
          <a:noFill/>
        </p:spPr>
        <p:txBody>
          <a:bodyPr wrap="none" rtlCol="0">
            <a:spAutoFit/>
          </a:bodyPr>
          <a:lstStyle/>
          <a:p>
            <a:r>
              <a:rPr lang="en-US" dirty="0" err="1" smtClean="0"/>
              <a:t>Aviso</a:t>
            </a:r>
            <a:r>
              <a:rPr lang="en-US" dirty="0" smtClean="0"/>
              <a:t> SSH</a:t>
            </a:r>
            <a:endParaRPr lang="en-US" dirty="0"/>
          </a:p>
        </p:txBody>
      </p:sp>
    </p:spTree>
    <p:extLst>
      <p:ext uri="{BB962C8B-B14F-4D97-AF65-F5344CB8AC3E}">
        <p14:creationId xmlns="" xmlns:p14="http://schemas.microsoft.com/office/powerpoint/2010/main" val="1758530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11293" t="6018" r="8614" b="5418"/>
          <a:stretch/>
        </p:blipFill>
        <p:spPr>
          <a:xfrm>
            <a:off x="152401" y="378124"/>
            <a:ext cx="6004293" cy="2087841"/>
          </a:xfrm>
          <a:prstGeom prst="rect">
            <a:avLst/>
          </a:prstGeo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11308" t="5941" r="8411" b="6683"/>
          <a:stretch/>
        </p:blipFill>
        <p:spPr>
          <a:xfrm>
            <a:off x="178038" y="2587924"/>
            <a:ext cx="6018386" cy="2059835"/>
          </a:xfrm>
          <a:prstGeom prst="rect">
            <a:avLst/>
          </a:prstGeom>
        </p:spPr>
      </p:pic>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l="11214" t="5346" r="8318" b="6386"/>
          <a:stretch/>
        </p:blipFill>
        <p:spPr>
          <a:xfrm>
            <a:off x="178038" y="4698061"/>
            <a:ext cx="6032405" cy="2080863"/>
          </a:xfrm>
          <a:prstGeom prst="rect">
            <a:avLst/>
          </a:prstGeom>
        </p:spPr>
      </p:pic>
      <p:sp>
        <p:nvSpPr>
          <p:cNvPr id="7" name="TextBox 6"/>
          <p:cNvSpPr txBox="1"/>
          <p:nvPr/>
        </p:nvSpPr>
        <p:spPr>
          <a:xfrm>
            <a:off x="6858000" y="958334"/>
            <a:ext cx="2119491" cy="646331"/>
          </a:xfrm>
          <a:prstGeom prst="rect">
            <a:avLst/>
          </a:prstGeom>
          <a:noFill/>
        </p:spPr>
        <p:txBody>
          <a:bodyPr wrap="none" rtlCol="0">
            <a:spAutoFit/>
          </a:bodyPr>
          <a:lstStyle/>
          <a:p>
            <a:r>
              <a:rPr lang="en-US" dirty="0" smtClean="0"/>
              <a:t>Cube92PC 1: 16.54%</a:t>
            </a:r>
          </a:p>
          <a:p>
            <a:r>
              <a:rPr lang="en-US" dirty="0" smtClean="0"/>
              <a:t>AvisoPC1: 14.31%</a:t>
            </a:r>
            <a:endParaRPr lang="en-US" dirty="0"/>
          </a:p>
        </p:txBody>
      </p:sp>
      <p:sp>
        <p:nvSpPr>
          <p:cNvPr id="8" name="TextBox 7"/>
          <p:cNvSpPr txBox="1"/>
          <p:nvPr/>
        </p:nvSpPr>
        <p:spPr>
          <a:xfrm>
            <a:off x="6954805" y="2971800"/>
            <a:ext cx="2002471" cy="646331"/>
          </a:xfrm>
          <a:prstGeom prst="rect">
            <a:avLst/>
          </a:prstGeom>
          <a:noFill/>
        </p:spPr>
        <p:txBody>
          <a:bodyPr wrap="none" rtlCol="0">
            <a:spAutoFit/>
          </a:bodyPr>
          <a:lstStyle/>
          <a:p>
            <a:r>
              <a:rPr lang="en-US" dirty="0" smtClean="0"/>
              <a:t>Cube92PC 1: 6.16%</a:t>
            </a:r>
          </a:p>
          <a:p>
            <a:r>
              <a:rPr lang="en-US" dirty="0" smtClean="0"/>
              <a:t>AvisoPC1: 6.81%</a:t>
            </a:r>
            <a:endParaRPr lang="en-US" dirty="0"/>
          </a:p>
        </p:txBody>
      </p:sp>
      <p:sp>
        <p:nvSpPr>
          <p:cNvPr id="9" name="TextBox 8"/>
          <p:cNvSpPr txBox="1"/>
          <p:nvPr/>
        </p:nvSpPr>
        <p:spPr>
          <a:xfrm>
            <a:off x="6976217" y="5189602"/>
            <a:ext cx="1949573" cy="646331"/>
          </a:xfrm>
          <a:prstGeom prst="rect">
            <a:avLst/>
          </a:prstGeom>
          <a:noFill/>
        </p:spPr>
        <p:txBody>
          <a:bodyPr wrap="none" rtlCol="0">
            <a:spAutoFit/>
          </a:bodyPr>
          <a:lstStyle/>
          <a:p>
            <a:r>
              <a:rPr lang="en-US" dirty="0" smtClean="0"/>
              <a:t>Cube92PC3: 5.08%</a:t>
            </a:r>
          </a:p>
          <a:p>
            <a:r>
              <a:rPr lang="en-US" dirty="0" smtClean="0"/>
              <a:t>AvisoPC3: 4.43%</a:t>
            </a:r>
            <a:endParaRPr lang="en-US" dirty="0"/>
          </a:p>
        </p:txBody>
      </p:sp>
      <p:sp>
        <p:nvSpPr>
          <p:cNvPr id="2" name="TextBox 1"/>
          <p:cNvSpPr txBox="1"/>
          <p:nvPr/>
        </p:nvSpPr>
        <p:spPr>
          <a:xfrm>
            <a:off x="1447800" y="0"/>
            <a:ext cx="4934350" cy="369332"/>
          </a:xfrm>
          <a:prstGeom prst="rect">
            <a:avLst/>
          </a:prstGeom>
          <a:noFill/>
        </p:spPr>
        <p:txBody>
          <a:bodyPr wrap="square" rtlCol="0">
            <a:spAutoFit/>
          </a:bodyPr>
          <a:lstStyle/>
          <a:p>
            <a:pPr algn="ctr"/>
            <a:r>
              <a:rPr lang="en-US" dirty="0" smtClean="0">
                <a:solidFill>
                  <a:srgbClr val="7030A0"/>
                </a:solidFill>
              </a:rPr>
              <a:t>EOF and Linkage to Global  Circulation Models</a:t>
            </a:r>
            <a:endParaRPr lang="en-US" dirty="0">
              <a:solidFill>
                <a:srgbClr val="7030A0"/>
              </a:solidFill>
            </a:endParaRPr>
          </a:p>
        </p:txBody>
      </p:sp>
    </p:spTree>
    <p:extLst>
      <p:ext uri="{BB962C8B-B14F-4D97-AF65-F5344CB8AC3E}">
        <p14:creationId xmlns="" xmlns:p14="http://schemas.microsoft.com/office/powerpoint/2010/main" val="3639925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KJ-EOFMd2Md3.jpg"/>
          <p:cNvPicPr>
            <a:picLocks noChangeAspect="1"/>
          </p:cNvPicPr>
          <p:nvPr/>
        </p:nvPicPr>
        <p:blipFill>
          <a:blip r:embed="rId2" cstate="print"/>
          <a:srcRect l="8989" t="6250" r="8427" b="6250"/>
          <a:stretch>
            <a:fillRect/>
          </a:stretch>
        </p:blipFill>
        <p:spPr bwMode="auto">
          <a:xfrm>
            <a:off x="1371600" y="271463"/>
            <a:ext cx="6553200" cy="2809875"/>
          </a:xfrm>
          <a:prstGeom prst="rect">
            <a:avLst/>
          </a:prstGeom>
          <a:noFill/>
          <a:ln w="9525">
            <a:noFill/>
            <a:miter lim="800000"/>
            <a:headEnd/>
            <a:tailEnd/>
          </a:ln>
        </p:spPr>
      </p:pic>
      <p:pic>
        <p:nvPicPr>
          <p:cNvPr id="44035" name="Picture 3" descr="SKJ-EOFMd2.jpg"/>
          <p:cNvPicPr>
            <a:picLocks noChangeAspect="1"/>
          </p:cNvPicPr>
          <p:nvPr/>
        </p:nvPicPr>
        <p:blipFill>
          <a:blip r:embed="rId3" cstate="print"/>
          <a:srcRect l="8989" t="4546" r="7584" b="6818"/>
          <a:stretch>
            <a:fillRect/>
          </a:stretch>
        </p:blipFill>
        <p:spPr bwMode="auto">
          <a:xfrm>
            <a:off x="1295400" y="3124200"/>
            <a:ext cx="6781800" cy="2670175"/>
          </a:xfrm>
          <a:prstGeom prst="rect">
            <a:avLst/>
          </a:prstGeom>
          <a:noFill/>
          <a:ln w="9525">
            <a:noFill/>
            <a:miter lim="800000"/>
            <a:headEnd/>
            <a:tailEnd/>
          </a:ln>
        </p:spPr>
      </p:pic>
      <p:sp>
        <p:nvSpPr>
          <p:cNvPr id="44036" name="Text Box 5"/>
          <p:cNvSpPr txBox="1">
            <a:spLocks noChangeArrowheads="1"/>
          </p:cNvSpPr>
          <p:nvPr/>
        </p:nvSpPr>
        <p:spPr bwMode="auto">
          <a:xfrm>
            <a:off x="381000" y="6127750"/>
            <a:ext cx="7940675" cy="730250"/>
          </a:xfrm>
          <a:prstGeom prst="rect">
            <a:avLst/>
          </a:prstGeom>
          <a:noFill/>
          <a:ln w="9525">
            <a:noFill/>
            <a:miter lim="800000"/>
            <a:headEnd/>
            <a:tailEnd/>
          </a:ln>
        </p:spPr>
        <p:txBody>
          <a:bodyPr>
            <a:spAutoFit/>
          </a:bodyPr>
          <a:lstStyle/>
          <a:p>
            <a:r>
              <a:rPr lang="en-US" sz="1400"/>
              <a:t>The temporal expansion coefficients for mode 2 and 3 closely track the recruitment of skipjack as well as the bigeye and yellowfin tuna.  It appears likely that such information will provide new and improved estimates for the stock assessment models.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533400"/>
            <a:ext cx="7924800" cy="6247864"/>
          </a:xfrm>
          <a:prstGeom prst="rect">
            <a:avLst/>
          </a:prstGeom>
          <a:noFill/>
        </p:spPr>
        <p:txBody>
          <a:bodyPr wrap="square" rtlCol="0">
            <a:spAutoFit/>
          </a:bodyPr>
          <a:lstStyle/>
          <a:p>
            <a:pPr algn="ctr"/>
            <a:r>
              <a:rPr lang="en-US" sz="2800" dirty="0" smtClean="0">
                <a:solidFill>
                  <a:srgbClr val="FF0000"/>
                </a:solidFill>
              </a:rPr>
              <a:t>Conclusions</a:t>
            </a:r>
          </a:p>
          <a:p>
            <a:r>
              <a:rPr lang="en-US" dirty="0" smtClean="0"/>
              <a:t>Software Development</a:t>
            </a:r>
            <a:endParaRPr lang="en-US" dirty="0" smtClean="0"/>
          </a:p>
          <a:p>
            <a:pPr>
              <a:buFont typeface="Arial" pitchFamily="34" charset="0"/>
              <a:buChar char="•"/>
            </a:pPr>
            <a:r>
              <a:rPr lang="en-US" sz="2000" b="0" dirty="0" smtClean="0"/>
              <a:t>PHAM-R interface expanded </a:t>
            </a:r>
          </a:p>
          <a:p>
            <a:pPr lvl="1">
              <a:buFont typeface="Arial" pitchFamily="34" charset="0"/>
              <a:buChar char="•"/>
            </a:pPr>
            <a:r>
              <a:rPr lang="en-US" sz="2000" b="0" dirty="0" smtClean="0"/>
              <a:t> EOF analysis of satellite imagery</a:t>
            </a:r>
            <a:endParaRPr lang="en-US" sz="2000" b="0" dirty="0" smtClean="0"/>
          </a:p>
          <a:p>
            <a:pPr lvl="1">
              <a:buFont typeface="Arial" pitchFamily="34" charset="0"/>
              <a:buChar char="•"/>
            </a:pPr>
            <a:r>
              <a:rPr lang="en-US" sz="2000" b="0" dirty="0" smtClean="0"/>
              <a:t> GAM Habitat Modeling </a:t>
            </a:r>
          </a:p>
          <a:p>
            <a:pPr>
              <a:buFont typeface="Arial" pitchFamily="34" charset="0"/>
              <a:buChar char="•"/>
            </a:pPr>
            <a:r>
              <a:rPr lang="en-US" sz="2000" b="0" dirty="0" smtClean="0"/>
              <a:t> Launching JPL </a:t>
            </a:r>
            <a:r>
              <a:rPr lang="en-US" sz="2000" b="0" dirty="0" err="1" smtClean="0"/>
              <a:t>Netviewer</a:t>
            </a:r>
            <a:r>
              <a:rPr lang="en-US" sz="2000" b="0" dirty="0" smtClean="0"/>
              <a:t>, </a:t>
            </a:r>
          </a:p>
          <a:p>
            <a:pPr>
              <a:buFont typeface="Arial" pitchFamily="34" charset="0"/>
              <a:buChar char="•"/>
            </a:pPr>
            <a:r>
              <a:rPr lang="en-US" sz="2000" b="0" dirty="0" smtClean="0"/>
              <a:t> Stock Assessment Models a challenge </a:t>
            </a:r>
            <a:r>
              <a:rPr lang="en-US" sz="2000" b="0" smtClean="0"/>
              <a:t>but … </a:t>
            </a:r>
            <a:r>
              <a:rPr lang="en-US" sz="2000" b="0" dirty="0" smtClean="0"/>
              <a:t>PHAM international </a:t>
            </a:r>
          </a:p>
          <a:p>
            <a:r>
              <a:rPr lang="en-US" sz="2000" b="0" dirty="0" smtClean="0"/>
              <a:t> </a:t>
            </a:r>
            <a:r>
              <a:rPr lang="en-US" sz="2000" b="0" dirty="0" smtClean="0"/>
              <a:t>  workshops</a:t>
            </a:r>
          </a:p>
          <a:p>
            <a:pPr>
              <a:buFont typeface="Arial" pitchFamily="34" charset="0"/>
              <a:buChar char="•"/>
            </a:pPr>
            <a:r>
              <a:rPr lang="en-US" sz="2000" b="0" dirty="0" smtClean="0"/>
              <a:t> </a:t>
            </a:r>
            <a:r>
              <a:rPr lang="en-US" sz="2000" b="0" dirty="0" smtClean="0"/>
              <a:t>Dynamics of Coupled Natural and Human System: Individual based modeling from tuna distribution to fleet operations to fishery management- driven by satellite SST, </a:t>
            </a:r>
            <a:r>
              <a:rPr lang="en-US" sz="2000" b="0" dirty="0" err="1" smtClean="0"/>
              <a:t>SSChl</a:t>
            </a:r>
            <a:r>
              <a:rPr lang="en-US" sz="2000" b="0" dirty="0" smtClean="0"/>
              <a:t>, and SSH</a:t>
            </a:r>
            <a:endParaRPr lang="en-US" dirty="0" smtClean="0"/>
          </a:p>
          <a:p>
            <a:r>
              <a:rPr lang="en-US" dirty="0" smtClean="0"/>
              <a:t>Scientific Insights</a:t>
            </a:r>
          </a:p>
          <a:p>
            <a:pPr>
              <a:buFont typeface="Arial" pitchFamily="34" charset="0"/>
              <a:buChar char="•"/>
            </a:pPr>
            <a:r>
              <a:rPr lang="en-US" b="0" dirty="0" smtClean="0"/>
              <a:t> </a:t>
            </a:r>
            <a:r>
              <a:rPr lang="en-US" sz="2000" b="0" dirty="0" smtClean="0"/>
              <a:t>Established influence of ENSO perturbations on tuna recruitment &amp; stock</a:t>
            </a:r>
          </a:p>
          <a:p>
            <a:r>
              <a:rPr lang="en-US" sz="2000" b="0" dirty="0" smtClean="0"/>
              <a:t>   assessment</a:t>
            </a:r>
          </a:p>
          <a:p>
            <a:pPr>
              <a:buFont typeface="Arial" pitchFamily="34" charset="0"/>
              <a:buChar char="•"/>
            </a:pPr>
            <a:r>
              <a:rPr lang="en-US" sz="2000" b="0" dirty="0" smtClean="0"/>
              <a:t> </a:t>
            </a:r>
            <a:r>
              <a:rPr lang="en-US" sz="2000" b="0" dirty="0" smtClean="0"/>
              <a:t>Tracking of fleet movements with fronts and eddies</a:t>
            </a:r>
          </a:p>
          <a:p>
            <a:pPr>
              <a:buFont typeface="Arial" pitchFamily="34" charset="0"/>
              <a:buChar char="•"/>
            </a:pPr>
            <a:r>
              <a:rPr lang="en-US" sz="2000" b="0" dirty="0" smtClean="0"/>
              <a:t> L</a:t>
            </a:r>
            <a:r>
              <a:rPr lang="en-US" sz="2000" b="0" dirty="0" smtClean="0"/>
              <a:t>inkage between depth of hypoxic waters and tuna fishing grounds-</a:t>
            </a:r>
          </a:p>
          <a:p>
            <a:r>
              <a:rPr lang="en-US" sz="2000" b="0" dirty="0" smtClean="0"/>
              <a:t>   predictions of industrial response to climate change. </a:t>
            </a:r>
          </a:p>
          <a:p>
            <a:pPr>
              <a:buFont typeface="Arial" pitchFamily="34" charset="0"/>
              <a:buChar char="•"/>
            </a:pPr>
            <a:r>
              <a:rPr lang="en-US" sz="2000" b="0" dirty="0" smtClean="0"/>
              <a:t> </a:t>
            </a:r>
            <a:r>
              <a:rPr lang="en-US" sz="2000" b="0" dirty="0" smtClean="0"/>
              <a:t>Climate change and EOF series.  </a:t>
            </a:r>
          </a:p>
          <a:p>
            <a:pPr>
              <a:buFont typeface="Arial" pitchFamily="34" charset="0"/>
              <a:buChar char="•"/>
            </a:pPr>
            <a:r>
              <a:rPr lang="en-US" sz="2000" b="0" dirty="0" smtClean="0"/>
              <a:t> Validation of ECCO-2 (currents &amp; phytoplankton)/SSH Imagery</a:t>
            </a:r>
            <a:endParaRPr lang="en-US" sz="20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76200"/>
            <a:ext cx="8229600" cy="762000"/>
          </a:xfrm>
          <a:prstGeom prst="rect">
            <a:avLst/>
          </a:prstGeom>
          <a:noFill/>
          <a:ln w="9525">
            <a:noFill/>
            <a:miter lim="800000"/>
            <a:headEnd/>
            <a:tailEnd/>
          </a:ln>
        </p:spPr>
        <p:txBody>
          <a:bodyPr anchor="ctr"/>
          <a:lstStyle/>
          <a:p>
            <a:pPr algn="ctr" eaLnBrk="0" hangingPunct="0"/>
            <a:r>
              <a:rPr lang="en-US" sz="3200" b="0">
                <a:solidFill>
                  <a:srgbClr val="333399"/>
                </a:solidFill>
                <a:latin typeface="Arial" charset="0"/>
                <a:ea typeface="ＭＳ Ｐゴシック" charset="-128"/>
                <a:cs typeface="Arial" charset="0"/>
              </a:rPr>
              <a:t>Pelagic Habitat Analysis Module (PHAM)</a:t>
            </a:r>
            <a:endParaRPr lang="en-US" sz="3200" b="0">
              <a:solidFill>
                <a:srgbClr val="2D2D8A"/>
              </a:solidFill>
              <a:latin typeface="Arial" charset="0"/>
              <a:ea typeface="ＭＳ Ｐゴシック" charset="-128"/>
              <a:cs typeface="Arial" charset="0"/>
            </a:endParaRPr>
          </a:p>
        </p:txBody>
      </p:sp>
      <p:sp>
        <p:nvSpPr>
          <p:cNvPr id="5" name="Rectangle 4"/>
          <p:cNvSpPr>
            <a:spLocks noChangeArrowheads="1"/>
          </p:cNvSpPr>
          <p:nvPr/>
        </p:nvSpPr>
        <p:spPr bwMode="auto">
          <a:xfrm>
            <a:off x="838200" y="762000"/>
            <a:ext cx="1676400" cy="1447800"/>
          </a:xfrm>
          <a:prstGeom prst="rect">
            <a:avLst/>
          </a:prstGeom>
          <a:solidFill>
            <a:srgbClr val="FFDE8B"/>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000000"/>
                </a:solidFill>
                <a:latin typeface="Arial"/>
                <a:ea typeface="ＭＳ Ｐゴシック" charset="-128"/>
                <a:cs typeface="Arial" charset="0"/>
              </a:rPr>
              <a:t>Fisheries Catch/Survey </a:t>
            </a:r>
            <a:r>
              <a:rPr lang="en-US" sz="1800" b="0" dirty="0" smtClean="0">
                <a:solidFill>
                  <a:srgbClr val="000000"/>
                </a:solidFill>
                <a:latin typeface="Arial"/>
                <a:ea typeface="ＭＳ Ｐゴシック" charset="-128"/>
                <a:cs typeface="Arial" charset="0"/>
              </a:rPr>
              <a:t>Data:</a:t>
            </a:r>
          </a:p>
          <a:p>
            <a:pPr algn="ctr">
              <a:defRPr/>
            </a:pPr>
            <a:r>
              <a:rPr lang="en-US" sz="1800" b="0" dirty="0" smtClean="0">
                <a:solidFill>
                  <a:srgbClr val="000000"/>
                </a:solidFill>
                <a:latin typeface="Arial"/>
                <a:ea typeface="ＭＳ Ｐゴシック" charset="-128"/>
                <a:cs typeface="Arial" charset="0"/>
              </a:rPr>
              <a:t>IATTC, SWFSC</a:t>
            </a:r>
            <a:endParaRPr lang="en-US" sz="1800" b="0" dirty="0" smtClean="0">
              <a:solidFill>
                <a:srgbClr val="000000"/>
              </a:solidFill>
              <a:latin typeface="Arial"/>
              <a:ea typeface="ＭＳ Ｐゴシック" charset="-128"/>
              <a:cs typeface="Arial" charset="0"/>
            </a:endParaRPr>
          </a:p>
        </p:txBody>
      </p:sp>
      <p:sp>
        <p:nvSpPr>
          <p:cNvPr id="6" name="Rectangle 5"/>
          <p:cNvSpPr>
            <a:spLocks noChangeArrowheads="1"/>
          </p:cNvSpPr>
          <p:nvPr/>
        </p:nvSpPr>
        <p:spPr bwMode="auto">
          <a:xfrm>
            <a:off x="2762250" y="762000"/>
            <a:ext cx="1676400" cy="1447800"/>
          </a:xfrm>
          <a:prstGeom prst="rect">
            <a:avLst/>
          </a:prstGeom>
          <a:solidFill>
            <a:srgbClr val="FFDE8B"/>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000000"/>
                </a:solidFill>
                <a:latin typeface="Arial"/>
                <a:ea typeface="ＭＳ Ｐゴシック" charset="-128"/>
                <a:cs typeface="Arial" charset="0"/>
              </a:rPr>
              <a:t>Tagging </a:t>
            </a:r>
            <a:r>
              <a:rPr lang="en-US" sz="1800" b="0" dirty="0" smtClean="0">
                <a:solidFill>
                  <a:srgbClr val="000000"/>
                </a:solidFill>
                <a:latin typeface="Arial"/>
                <a:ea typeface="ＭＳ Ｐゴシック" charset="-128"/>
                <a:cs typeface="Arial" charset="0"/>
              </a:rPr>
              <a:t>Data: </a:t>
            </a:r>
            <a:r>
              <a:rPr lang="en-US" sz="1800" b="0" dirty="0" err="1" smtClean="0">
                <a:solidFill>
                  <a:srgbClr val="000000"/>
                </a:solidFill>
                <a:latin typeface="Arial"/>
                <a:ea typeface="ＭＳ Ｐゴシック" charset="-128"/>
                <a:cs typeface="Arial" charset="0"/>
              </a:rPr>
              <a:t>FishTracker</a:t>
            </a:r>
            <a:r>
              <a:rPr lang="en-US" sz="1800" b="0" dirty="0" smtClean="0">
                <a:solidFill>
                  <a:srgbClr val="000000"/>
                </a:solidFill>
                <a:latin typeface="Arial"/>
                <a:ea typeface="ＭＳ Ｐゴシック" charset="-128"/>
                <a:cs typeface="Arial" charset="0"/>
              </a:rPr>
              <a:t>, </a:t>
            </a:r>
            <a:r>
              <a:rPr lang="en-US" sz="1800" b="0" dirty="0" err="1" smtClean="0">
                <a:solidFill>
                  <a:srgbClr val="000000"/>
                </a:solidFill>
                <a:latin typeface="Arial"/>
                <a:ea typeface="ＭＳ Ｐゴシック" charset="-128"/>
                <a:cs typeface="Arial" charset="0"/>
              </a:rPr>
              <a:t>Tagbase</a:t>
            </a:r>
            <a:endParaRPr lang="en-US" sz="1800" b="0" dirty="0">
              <a:solidFill>
                <a:srgbClr val="000000"/>
              </a:solidFill>
              <a:latin typeface="Arial"/>
              <a:ea typeface="ＭＳ Ｐゴシック" charset="-128"/>
              <a:cs typeface="Arial" charset="0"/>
            </a:endParaRPr>
          </a:p>
        </p:txBody>
      </p:sp>
      <p:sp>
        <p:nvSpPr>
          <p:cNvPr id="7" name="Rectangle 6"/>
          <p:cNvSpPr>
            <a:spLocks noChangeArrowheads="1"/>
          </p:cNvSpPr>
          <p:nvPr/>
        </p:nvSpPr>
        <p:spPr bwMode="auto">
          <a:xfrm>
            <a:off x="4800600" y="762000"/>
            <a:ext cx="1524000" cy="1447800"/>
          </a:xfrm>
          <a:prstGeom prst="rect">
            <a:avLst/>
          </a:prstGeom>
          <a:solidFill>
            <a:srgbClr val="FFDE8B"/>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000000"/>
                </a:solidFill>
                <a:latin typeface="Arial"/>
                <a:ea typeface="ＭＳ Ｐゴシック" charset="-128"/>
                <a:cs typeface="Arial" charset="0"/>
              </a:rPr>
              <a:t>Satellite </a:t>
            </a:r>
            <a:r>
              <a:rPr lang="en-US" sz="1800" b="0" dirty="0" smtClean="0">
                <a:solidFill>
                  <a:srgbClr val="000000"/>
                </a:solidFill>
                <a:latin typeface="Arial"/>
                <a:ea typeface="ＭＳ Ｐゴシック" charset="-128"/>
                <a:cs typeface="Arial" charset="0"/>
              </a:rPr>
              <a:t>Imagery:</a:t>
            </a:r>
          </a:p>
          <a:p>
            <a:pPr algn="ctr">
              <a:defRPr/>
            </a:pPr>
            <a:r>
              <a:rPr lang="en-US" sz="1800" b="0" dirty="0" err="1" smtClean="0">
                <a:solidFill>
                  <a:srgbClr val="000000"/>
                </a:solidFill>
                <a:latin typeface="Arial"/>
                <a:ea typeface="ＭＳ Ｐゴシック" charset="-128"/>
                <a:cs typeface="Arial" charset="0"/>
              </a:rPr>
              <a:t>SSH,SSChl,SST</a:t>
            </a:r>
            <a:endParaRPr lang="en-US" sz="1800" b="0" dirty="0">
              <a:solidFill>
                <a:srgbClr val="000000"/>
              </a:solidFill>
              <a:latin typeface="Arial"/>
              <a:ea typeface="ＭＳ Ｐゴシック" charset="-128"/>
              <a:cs typeface="Arial" charset="0"/>
            </a:endParaRPr>
          </a:p>
        </p:txBody>
      </p:sp>
      <p:sp>
        <p:nvSpPr>
          <p:cNvPr id="8" name="Rectangle 7"/>
          <p:cNvSpPr>
            <a:spLocks noChangeArrowheads="1"/>
          </p:cNvSpPr>
          <p:nvPr/>
        </p:nvSpPr>
        <p:spPr bwMode="auto">
          <a:xfrm>
            <a:off x="6781800" y="838200"/>
            <a:ext cx="1524000" cy="1371600"/>
          </a:xfrm>
          <a:prstGeom prst="rect">
            <a:avLst/>
          </a:prstGeom>
          <a:solidFill>
            <a:srgbClr val="FFDE8B"/>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000000"/>
                </a:solidFill>
                <a:latin typeface="Arial"/>
                <a:ea typeface="ＭＳ Ｐゴシック" charset="-128"/>
                <a:cs typeface="Arial" charset="0"/>
              </a:rPr>
              <a:t>Circulation </a:t>
            </a:r>
            <a:r>
              <a:rPr lang="en-US" sz="1800" b="0" dirty="0" smtClean="0">
                <a:solidFill>
                  <a:srgbClr val="000000"/>
                </a:solidFill>
                <a:latin typeface="Arial"/>
                <a:ea typeface="ＭＳ Ｐゴシック" charset="-128"/>
                <a:cs typeface="Arial" charset="0"/>
              </a:rPr>
              <a:t>Model:</a:t>
            </a:r>
          </a:p>
          <a:p>
            <a:pPr algn="ctr">
              <a:defRPr/>
            </a:pPr>
            <a:r>
              <a:rPr lang="en-US" sz="1800" b="0" dirty="0" smtClean="0">
                <a:solidFill>
                  <a:srgbClr val="000000"/>
                </a:solidFill>
                <a:latin typeface="Arial"/>
                <a:ea typeface="ＭＳ Ｐゴシック" charset="-128"/>
                <a:cs typeface="Arial" charset="0"/>
              </a:rPr>
              <a:t>ECCO-2</a:t>
            </a:r>
            <a:endParaRPr lang="en-US" sz="1800" b="0" dirty="0">
              <a:solidFill>
                <a:srgbClr val="000000"/>
              </a:solidFill>
              <a:latin typeface="Arial"/>
              <a:ea typeface="ＭＳ Ｐゴシック" charset="-128"/>
              <a:cs typeface="Arial" charset="0"/>
            </a:endParaRPr>
          </a:p>
        </p:txBody>
      </p:sp>
      <p:sp>
        <p:nvSpPr>
          <p:cNvPr id="11" name="Rectangle 10"/>
          <p:cNvSpPr/>
          <p:nvPr/>
        </p:nvSpPr>
        <p:spPr>
          <a:xfrm>
            <a:off x="2819400" y="2895600"/>
            <a:ext cx="3505200" cy="1828800"/>
          </a:xfrm>
          <a:prstGeom prst="rect">
            <a:avLst/>
          </a:prstGeom>
          <a:effectLst>
            <a:outerShdw blurRad="40000" dist="20000" dir="5400000" rotWithShape="0">
              <a:srgbClr val="000000">
                <a:alpha val="38000"/>
              </a:srgbClr>
            </a:outerShdw>
            <a:softEdge rad="38100"/>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800" b="0" dirty="0">
                <a:solidFill>
                  <a:srgbClr val="000000"/>
                </a:solidFill>
              </a:rPr>
              <a:t>EASy GIS</a:t>
            </a:r>
          </a:p>
          <a:p>
            <a:pPr algn="ctr">
              <a:defRPr/>
            </a:pPr>
            <a:endParaRPr lang="en-US" sz="1800" b="0" dirty="0">
              <a:solidFill>
                <a:srgbClr val="000000"/>
              </a:solidFill>
            </a:endParaRPr>
          </a:p>
          <a:p>
            <a:pPr algn="ctr">
              <a:defRPr/>
            </a:pPr>
            <a:endParaRPr lang="en-US" sz="1800" b="0" dirty="0">
              <a:solidFill>
                <a:srgbClr val="000000"/>
              </a:solidFill>
            </a:endParaRPr>
          </a:p>
          <a:p>
            <a:pPr algn="ctr">
              <a:defRPr/>
            </a:pPr>
            <a:r>
              <a:rPr lang="en-US" sz="1800" b="0" dirty="0">
                <a:solidFill>
                  <a:srgbClr val="000000"/>
                </a:solidFill>
              </a:rPr>
              <a:t>PHAM Tools &amp; Statistics</a:t>
            </a:r>
          </a:p>
        </p:txBody>
      </p:sp>
      <p:cxnSp>
        <p:nvCxnSpPr>
          <p:cNvPr id="13" name="Straight Connector 12"/>
          <p:cNvCxnSpPr>
            <a:cxnSpLocks noChangeShapeType="1"/>
          </p:cNvCxnSpPr>
          <p:nvPr/>
        </p:nvCxnSpPr>
        <p:spPr bwMode="auto">
          <a:xfrm flipV="1">
            <a:off x="3124200" y="3810000"/>
            <a:ext cx="2819400" cy="1588"/>
          </a:xfrm>
          <a:prstGeom prst="line">
            <a:avLst/>
          </a:prstGeom>
          <a:noFill/>
          <a:ln w="25400">
            <a:solidFill>
              <a:schemeClr val="accent2"/>
            </a:solidFill>
            <a:round/>
            <a:headEnd/>
            <a:tailEnd/>
          </a:ln>
          <a:effectLst>
            <a:outerShdw dist="20000" dir="5400000" rotWithShape="0">
              <a:srgbClr val="808080">
                <a:alpha val="37999"/>
              </a:srgbClr>
            </a:outerShdw>
          </a:effectLst>
        </p:spPr>
      </p:cxnSp>
      <p:cxnSp>
        <p:nvCxnSpPr>
          <p:cNvPr id="20" name="Straight Arrow Connector 19"/>
          <p:cNvCxnSpPr>
            <a:cxnSpLocks noChangeShapeType="1"/>
          </p:cNvCxnSpPr>
          <p:nvPr/>
        </p:nvCxnSpPr>
        <p:spPr bwMode="auto">
          <a:xfrm rot="5400000">
            <a:off x="3314701" y="2552700"/>
            <a:ext cx="533400" cy="3175"/>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cxnSp>
        <p:nvCxnSpPr>
          <p:cNvPr id="24" name="Straight Arrow Connector 23"/>
          <p:cNvCxnSpPr>
            <a:cxnSpLocks noChangeShapeType="1"/>
          </p:cNvCxnSpPr>
          <p:nvPr/>
        </p:nvCxnSpPr>
        <p:spPr bwMode="auto">
          <a:xfrm rot="5400000">
            <a:off x="5296694" y="2551906"/>
            <a:ext cx="533400" cy="1588"/>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cxnSp>
        <p:nvCxnSpPr>
          <p:cNvPr id="26" name="Straight Connector 25"/>
          <p:cNvCxnSpPr>
            <a:cxnSpLocks noChangeShapeType="1"/>
          </p:cNvCxnSpPr>
          <p:nvPr/>
        </p:nvCxnSpPr>
        <p:spPr bwMode="auto">
          <a:xfrm rot="5400000">
            <a:off x="1068388" y="2895600"/>
            <a:ext cx="1065212"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28" name="Straight Arrow Connector 27"/>
          <p:cNvCxnSpPr>
            <a:cxnSpLocks noChangeShapeType="1"/>
          </p:cNvCxnSpPr>
          <p:nvPr/>
        </p:nvCxnSpPr>
        <p:spPr bwMode="auto">
          <a:xfrm>
            <a:off x="1600200" y="3427413"/>
            <a:ext cx="1143000" cy="1587"/>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cxnSp>
        <p:nvCxnSpPr>
          <p:cNvPr id="32" name="Straight Connector 31"/>
          <p:cNvCxnSpPr>
            <a:cxnSpLocks noChangeShapeType="1"/>
          </p:cNvCxnSpPr>
          <p:nvPr/>
        </p:nvCxnSpPr>
        <p:spPr bwMode="auto">
          <a:xfrm rot="5400000">
            <a:off x="7011988" y="2895600"/>
            <a:ext cx="1065212"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33" name="Straight Arrow Connector 32"/>
          <p:cNvCxnSpPr>
            <a:cxnSpLocks noChangeShapeType="1"/>
          </p:cNvCxnSpPr>
          <p:nvPr/>
        </p:nvCxnSpPr>
        <p:spPr bwMode="auto">
          <a:xfrm>
            <a:off x="6400800" y="3427413"/>
            <a:ext cx="1143000" cy="1587"/>
          </a:xfrm>
          <a:prstGeom prst="straightConnector1">
            <a:avLst/>
          </a:prstGeom>
          <a:noFill/>
          <a:ln w="25400">
            <a:solidFill>
              <a:srgbClr val="000000"/>
            </a:solidFill>
            <a:round/>
            <a:headEnd type="arrow" w="med" len="med"/>
            <a:tailEnd/>
          </a:ln>
          <a:effectLst>
            <a:outerShdw dist="20000" dir="5400000" rotWithShape="0">
              <a:srgbClr val="808080">
                <a:alpha val="37999"/>
              </a:srgbClr>
            </a:outerShdw>
          </a:effectLst>
        </p:spPr>
      </p:cxnSp>
      <p:cxnSp>
        <p:nvCxnSpPr>
          <p:cNvPr id="35" name="Straight Arrow Connector 34"/>
          <p:cNvCxnSpPr>
            <a:cxnSpLocks noChangeShapeType="1"/>
          </p:cNvCxnSpPr>
          <p:nvPr/>
        </p:nvCxnSpPr>
        <p:spPr bwMode="auto">
          <a:xfrm rot="10800000" flipV="1">
            <a:off x="2514600" y="4876800"/>
            <a:ext cx="992188" cy="762000"/>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sp>
        <p:nvSpPr>
          <p:cNvPr id="37" name="Rectangle 36"/>
          <p:cNvSpPr>
            <a:spLocks noChangeArrowheads="1"/>
          </p:cNvSpPr>
          <p:nvPr/>
        </p:nvSpPr>
        <p:spPr bwMode="auto">
          <a:xfrm>
            <a:off x="1066800" y="5791200"/>
            <a:ext cx="3276600" cy="533400"/>
          </a:xfrm>
          <a:prstGeom prst="rect">
            <a:avLst/>
          </a:prstGeom>
          <a:solidFill>
            <a:srgbClr val="CCFFCC"/>
          </a:solidFill>
          <a:ln w="9525">
            <a:solidFill>
              <a:srgbClr val="008000"/>
            </a:solidFill>
            <a:miter lim="800000"/>
            <a:headEnd/>
            <a:tailEnd/>
          </a:ln>
          <a:effectLst>
            <a:outerShdw dist="20000" dir="5400000" rotWithShape="0">
              <a:srgbClr val="808080">
                <a:alpha val="37999"/>
              </a:srgbClr>
            </a:outerShdw>
          </a:effectLst>
        </p:spPr>
        <p:txBody>
          <a:bodyPr anchor="ctr"/>
          <a:lstStyle/>
          <a:p>
            <a:pPr algn="ctr">
              <a:defRPr/>
            </a:pPr>
            <a:r>
              <a:rPr lang="en-US" sz="1800" b="0" dirty="0">
                <a:solidFill>
                  <a:srgbClr val="000000"/>
                </a:solidFill>
                <a:latin typeface="Arial"/>
                <a:ea typeface="ＭＳ Ｐゴシック" charset="-128"/>
                <a:cs typeface="Arial" charset="0"/>
              </a:rPr>
              <a:t>Dynamic Maps of Habitat</a:t>
            </a:r>
          </a:p>
        </p:txBody>
      </p:sp>
      <p:sp>
        <p:nvSpPr>
          <p:cNvPr id="38" name="Rectangle 37"/>
          <p:cNvSpPr>
            <a:spLocks noChangeArrowheads="1"/>
          </p:cNvSpPr>
          <p:nvPr/>
        </p:nvSpPr>
        <p:spPr bwMode="auto">
          <a:xfrm>
            <a:off x="4876800" y="5791200"/>
            <a:ext cx="3276600" cy="685800"/>
          </a:xfrm>
          <a:prstGeom prst="rect">
            <a:avLst/>
          </a:prstGeom>
          <a:solidFill>
            <a:srgbClr val="CCFFCC"/>
          </a:solidFill>
          <a:ln w="9525">
            <a:solidFill>
              <a:srgbClr val="008000"/>
            </a:solidFill>
            <a:miter lim="800000"/>
            <a:headEnd/>
            <a:tailEnd/>
          </a:ln>
          <a:effectLst>
            <a:outerShdw dist="20000" dir="5400000" rotWithShape="0">
              <a:srgbClr val="808080">
                <a:alpha val="37999"/>
              </a:srgbClr>
            </a:outerShdw>
          </a:effectLst>
        </p:spPr>
        <p:txBody>
          <a:bodyPr anchor="ctr"/>
          <a:lstStyle/>
          <a:p>
            <a:pPr algn="ctr">
              <a:defRPr/>
            </a:pPr>
            <a:r>
              <a:rPr lang="en-US" sz="1800" b="0" dirty="0">
                <a:solidFill>
                  <a:srgbClr val="000000"/>
                </a:solidFill>
                <a:latin typeface="Arial"/>
                <a:ea typeface="ＭＳ Ｐゴシック" charset="-128"/>
                <a:cs typeface="Arial" charset="0"/>
              </a:rPr>
              <a:t>Data &amp; Results of Statistical Analysis</a:t>
            </a:r>
          </a:p>
        </p:txBody>
      </p:sp>
      <p:cxnSp>
        <p:nvCxnSpPr>
          <p:cNvPr id="40" name="Straight Arrow Connector 39"/>
          <p:cNvCxnSpPr>
            <a:cxnSpLocks noChangeShapeType="1"/>
          </p:cNvCxnSpPr>
          <p:nvPr/>
        </p:nvCxnSpPr>
        <p:spPr bwMode="auto">
          <a:xfrm rot="16200000" flipH="1">
            <a:off x="5791200" y="4876800"/>
            <a:ext cx="762000" cy="762000"/>
          </a:xfrm>
          <a:prstGeom prst="straightConnector1">
            <a:avLst/>
          </a:prstGeom>
          <a:noFill/>
          <a:ln w="25400">
            <a:solidFill>
              <a:srgbClr val="000000"/>
            </a:solidFill>
            <a:round/>
            <a:headEnd/>
            <a:tailEnd type="arrow" w="med" len="med"/>
          </a:ln>
          <a:effectLst>
            <a:outerShdw dist="20000" dir="5400000" rotWithShape="0">
              <a:srgbClr val="808080">
                <a:alpha val="37999"/>
              </a:srgbClr>
            </a:outerShdw>
          </a:effectLst>
        </p:spPr>
      </p:cxnSp>
      <p:sp>
        <p:nvSpPr>
          <p:cNvPr id="21" name="TextBox 20"/>
          <p:cNvSpPr txBox="1"/>
          <p:nvPr/>
        </p:nvSpPr>
        <p:spPr>
          <a:xfrm>
            <a:off x="304800" y="3810000"/>
            <a:ext cx="1682961" cy="307777"/>
          </a:xfrm>
          <a:prstGeom prst="rect">
            <a:avLst/>
          </a:prstGeom>
          <a:noFill/>
        </p:spPr>
        <p:txBody>
          <a:bodyPr wrap="none" rtlCol="0">
            <a:spAutoFit/>
          </a:bodyPr>
          <a:lstStyle/>
          <a:p>
            <a:r>
              <a:rPr lang="en-US" sz="1400" i="1" dirty="0">
                <a:solidFill>
                  <a:srgbClr val="FF0000"/>
                </a:solidFill>
                <a:latin typeface="Arial" charset="0"/>
                <a:ea typeface="ＭＳ Ｐゴシック" charset="-128"/>
                <a:cs typeface="Arial" charset="0"/>
              </a:rPr>
              <a:t>visit runeasy.com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sz="3200" b="1" smtClean="0"/>
              <a:t>EASy Spatial Analysis Architecture</a:t>
            </a:r>
          </a:p>
        </p:txBody>
      </p:sp>
      <p:sp>
        <p:nvSpPr>
          <p:cNvPr id="5123" name="Rectangle 5"/>
          <p:cNvSpPr>
            <a:spLocks noChangeArrowheads="1"/>
          </p:cNvSpPr>
          <p:nvPr/>
        </p:nvSpPr>
        <p:spPr bwMode="auto">
          <a:xfrm>
            <a:off x="3962400" y="3700463"/>
            <a:ext cx="1143000" cy="533400"/>
          </a:xfrm>
          <a:prstGeom prst="rect">
            <a:avLst/>
          </a:prstGeom>
          <a:solidFill>
            <a:srgbClr val="FFFF00"/>
          </a:solidFill>
          <a:ln w="9525">
            <a:solidFill>
              <a:schemeClr val="tx1"/>
            </a:solidFill>
            <a:miter lim="800000"/>
            <a:headEnd/>
            <a:tailEnd/>
          </a:ln>
        </p:spPr>
        <p:txBody>
          <a:bodyPr wrap="none" anchor="ctr"/>
          <a:lstStyle/>
          <a:p>
            <a:pPr algn="ctr"/>
            <a:r>
              <a:rPr lang="en-US" smtClean="0">
                <a:solidFill>
                  <a:srgbClr val="000000"/>
                </a:solidFill>
              </a:rPr>
              <a:t>EASy</a:t>
            </a:r>
          </a:p>
        </p:txBody>
      </p:sp>
      <p:grpSp>
        <p:nvGrpSpPr>
          <p:cNvPr id="2" name="Group 11"/>
          <p:cNvGrpSpPr>
            <a:grpSpLocks/>
          </p:cNvGrpSpPr>
          <p:nvPr/>
        </p:nvGrpSpPr>
        <p:grpSpPr bwMode="auto">
          <a:xfrm>
            <a:off x="4572000" y="4614863"/>
            <a:ext cx="990600" cy="533400"/>
            <a:chOff x="1296" y="2400"/>
            <a:chExt cx="768" cy="432"/>
          </a:xfrm>
        </p:grpSpPr>
        <p:sp>
          <p:nvSpPr>
            <p:cNvPr id="5224" name="Oval 7"/>
            <p:cNvSpPr>
              <a:spLocks noChangeArrowheads="1"/>
            </p:cNvSpPr>
            <p:nvPr/>
          </p:nvSpPr>
          <p:spPr bwMode="auto">
            <a:xfrm>
              <a:off x="1296" y="2736"/>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25" name="Rectangle 8"/>
            <p:cNvSpPr>
              <a:spLocks noChangeArrowheads="1"/>
            </p:cNvSpPr>
            <p:nvPr/>
          </p:nvSpPr>
          <p:spPr bwMode="auto">
            <a:xfrm>
              <a:off x="1296" y="2448"/>
              <a:ext cx="768" cy="336"/>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Database</a:t>
              </a:r>
            </a:p>
          </p:txBody>
        </p:sp>
        <p:sp>
          <p:nvSpPr>
            <p:cNvPr id="5226" name="Oval 6"/>
            <p:cNvSpPr>
              <a:spLocks noChangeArrowheads="1"/>
            </p:cNvSpPr>
            <p:nvPr/>
          </p:nvSpPr>
          <p:spPr bwMode="auto">
            <a:xfrm>
              <a:off x="1296" y="2400"/>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27" name="Line 9"/>
            <p:cNvSpPr>
              <a:spLocks noChangeShapeType="1"/>
            </p:cNvSpPr>
            <p:nvPr/>
          </p:nvSpPr>
          <p:spPr bwMode="auto">
            <a:xfrm>
              <a:off x="2064" y="2457"/>
              <a:ext cx="0" cy="327"/>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228" name="Line 10"/>
            <p:cNvSpPr>
              <a:spLocks noChangeShapeType="1"/>
            </p:cNvSpPr>
            <p:nvPr/>
          </p:nvSpPr>
          <p:spPr bwMode="auto">
            <a:xfrm>
              <a:off x="1296" y="2448"/>
              <a:ext cx="0" cy="333"/>
            </a:xfrm>
            <a:prstGeom prst="line">
              <a:avLst/>
            </a:prstGeom>
            <a:noFill/>
            <a:ln w="9525">
              <a:solidFill>
                <a:schemeClr val="tx1"/>
              </a:solidFill>
              <a:round/>
              <a:headEnd/>
              <a:tailEnd/>
            </a:ln>
          </p:spPr>
          <p:txBody>
            <a:bodyPr/>
            <a:lstStyle/>
            <a:p>
              <a:endParaRPr lang="en-US" b="0" smtClean="0">
                <a:solidFill>
                  <a:srgbClr val="000000"/>
                </a:solidFill>
              </a:endParaRPr>
            </a:p>
          </p:txBody>
        </p:sp>
      </p:grpSp>
      <p:grpSp>
        <p:nvGrpSpPr>
          <p:cNvPr id="3" name="Group 12"/>
          <p:cNvGrpSpPr>
            <a:grpSpLocks/>
          </p:cNvGrpSpPr>
          <p:nvPr/>
        </p:nvGrpSpPr>
        <p:grpSpPr bwMode="auto">
          <a:xfrm>
            <a:off x="3505200" y="4614863"/>
            <a:ext cx="990600" cy="533400"/>
            <a:chOff x="1296" y="2400"/>
            <a:chExt cx="768" cy="432"/>
          </a:xfrm>
        </p:grpSpPr>
        <p:sp>
          <p:nvSpPr>
            <p:cNvPr id="5219" name="Oval 13"/>
            <p:cNvSpPr>
              <a:spLocks noChangeArrowheads="1"/>
            </p:cNvSpPr>
            <p:nvPr/>
          </p:nvSpPr>
          <p:spPr bwMode="auto">
            <a:xfrm>
              <a:off x="1296" y="2736"/>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20" name="Rectangle 14"/>
            <p:cNvSpPr>
              <a:spLocks noChangeArrowheads="1"/>
            </p:cNvSpPr>
            <p:nvPr/>
          </p:nvSpPr>
          <p:spPr bwMode="auto">
            <a:xfrm>
              <a:off x="1296" y="2448"/>
              <a:ext cx="768" cy="336"/>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Imagery</a:t>
              </a:r>
            </a:p>
          </p:txBody>
        </p:sp>
        <p:sp>
          <p:nvSpPr>
            <p:cNvPr id="5221" name="Oval 15"/>
            <p:cNvSpPr>
              <a:spLocks noChangeArrowheads="1"/>
            </p:cNvSpPr>
            <p:nvPr/>
          </p:nvSpPr>
          <p:spPr bwMode="auto">
            <a:xfrm>
              <a:off x="1296" y="2400"/>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22" name="Line 16"/>
            <p:cNvSpPr>
              <a:spLocks noChangeShapeType="1"/>
            </p:cNvSpPr>
            <p:nvPr/>
          </p:nvSpPr>
          <p:spPr bwMode="auto">
            <a:xfrm>
              <a:off x="2064" y="2457"/>
              <a:ext cx="0" cy="327"/>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223" name="Line 17"/>
            <p:cNvSpPr>
              <a:spLocks noChangeShapeType="1"/>
            </p:cNvSpPr>
            <p:nvPr/>
          </p:nvSpPr>
          <p:spPr bwMode="auto">
            <a:xfrm>
              <a:off x="1296" y="2448"/>
              <a:ext cx="0" cy="333"/>
            </a:xfrm>
            <a:prstGeom prst="line">
              <a:avLst/>
            </a:prstGeom>
            <a:noFill/>
            <a:ln w="9525">
              <a:solidFill>
                <a:schemeClr val="tx1"/>
              </a:solidFill>
              <a:round/>
              <a:headEnd/>
              <a:tailEnd/>
            </a:ln>
          </p:spPr>
          <p:txBody>
            <a:bodyPr/>
            <a:lstStyle/>
            <a:p>
              <a:endParaRPr lang="en-US" b="0" smtClean="0">
                <a:solidFill>
                  <a:srgbClr val="000000"/>
                </a:solidFill>
              </a:endParaRPr>
            </a:p>
          </p:txBody>
        </p:sp>
      </p:grpSp>
      <p:sp>
        <p:nvSpPr>
          <p:cNvPr id="5126" name="Line 18"/>
          <p:cNvSpPr>
            <a:spLocks noChangeShapeType="1"/>
          </p:cNvSpPr>
          <p:nvPr/>
        </p:nvSpPr>
        <p:spPr bwMode="auto">
          <a:xfrm flipV="1">
            <a:off x="4267200" y="4233863"/>
            <a:ext cx="0" cy="38100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27" name="Line 19"/>
          <p:cNvSpPr>
            <a:spLocks noChangeShapeType="1"/>
          </p:cNvSpPr>
          <p:nvPr/>
        </p:nvSpPr>
        <p:spPr bwMode="auto">
          <a:xfrm flipV="1">
            <a:off x="4800600" y="4233863"/>
            <a:ext cx="0" cy="381000"/>
          </a:xfrm>
          <a:prstGeom prst="line">
            <a:avLst/>
          </a:prstGeom>
          <a:noFill/>
          <a:ln w="28575">
            <a:solidFill>
              <a:srgbClr val="FFFF00"/>
            </a:solidFill>
            <a:round/>
            <a:headEnd type="triangle" w="med" len="med"/>
            <a:tailEnd type="triangle" w="med" len="med"/>
          </a:ln>
        </p:spPr>
        <p:txBody>
          <a:bodyPr/>
          <a:lstStyle/>
          <a:p>
            <a:endParaRPr lang="en-US" b="0" smtClean="0">
              <a:solidFill>
                <a:srgbClr val="000000"/>
              </a:solidFill>
            </a:endParaRPr>
          </a:p>
        </p:txBody>
      </p:sp>
      <p:sp>
        <p:nvSpPr>
          <p:cNvPr id="5128" name="Line 27"/>
          <p:cNvSpPr>
            <a:spLocks noChangeShapeType="1"/>
          </p:cNvSpPr>
          <p:nvPr/>
        </p:nvSpPr>
        <p:spPr bwMode="auto">
          <a:xfrm flipV="1">
            <a:off x="4572000" y="3243263"/>
            <a:ext cx="0" cy="457200"/>
          </a:xfrm>
          <a:prstGeom prst="line">
            <a:avLst/>
          </a:prstGeom>
          <a:noFill/>
          <a:ln w="28575">
            <a:solidFill>
              <a:srgbClr val="FFFF00"/>
            </a:solidFill>
            <a:round/>
            <a:headEnd type="triangle" w="med" len="med"/>
            <a:tailEnd type="triangle" w="med" len="med"/>
          </a:ln>
        </p:spPr>
        <p:txBody>
          <a:bodyPr/>
          <a:lstStyle/>
          <a:p>
            <a:endParaRPr lang="en-US" b="0" smtClean="0">
              <a:solidFill>
                <a:srgbClr val="000000"/>
              </a:solidFill>
            </a:endParaRPr>
          </a:p>
        </p:txBody>
      </p:sp>
      <p:grpSp>
        <p:nvGrpSpPr>
          <p:cNvPr id="4" name="Group 34"/>
          <p:cNvGrpSpPr>
            <a:grpSpLocks/>
          </p:cNvGrpSpPr>
          <p:nvPr/>
        </p:nvGrpSpPr>
        <p:grpSpPr bwMode="auto">
          <a:xfrm>
            <a:off x="2362200" y="4614863"/>
            <a:ext cx="990600" cy="533400"/>
            <a:chOff x="1296" y="2400"/>
            <a:chExt cx="768" cy="432"/>
          </a:xfrm>
        </p:grpSpPr>
        <p:sp>
          <p:nvSpPr>
            <p:cNvPr id="5214" name="Oval 35"/>
            <p:cNvSpPr>
              <a:spLocks noChangeArrowheads="1"/>
            </p:cNvSpPr>
            <p:nvPr/>
          </p:nvSpPr>
          <p:spPr bwMode="auto">
            <a:xfrm>
              <a:off x="1296" y="2736"/>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15" name="Rectangle 36"/>
            <p:cNvSpPr>
              <a:spLocks noChangeArrowheads="1"/>
            </p:cNvSpPr>
            <p:nvPr/>
          </p:nvSpPr>
          <p:spPr bwMode="auto">
            <a:xfrm>
              <a:off x="1296" y="2448"/>
              <a:ext cx="768" cy="336"/>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GE/GM</a:t>
              </a:r>
            </a:p>
          </p:txBody>
        </p:sp>
        <p:sp>
          <p:nvSpPr>
            <p:cNvPr id="5216" name="Oval 37"/>
            <p:cNvSpPr>
              <a:spLocks noChangeArrowheads="1"/>
            </p:cNvSpPr>
            <p:nvPr/>
          </p:nvSpPr>
          <p:spPr bwMode="auto">
            <a:xfrm>
              <a:off x="1296" y="2400"/>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17" name="Line 38"/>
            <p:cNvSpPr>
              <a:spLocks noChangeShapeType="1"/>
            </p:cNvSpPr>
            <p:nvPr/>
          </p:nvSpPr>
          <p:spPr bwMode="auto">
            <a:xfrm>
              <a:off x="2064" y="2457"/>
              <a:ext cx="0" cy="327"/>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218" name="Line 39"/>
            <p:cNvSpPr>
              <a:spLocks noChangeShapeType="1"/>
            </p:cNvSpPr>
            <p:nvPr/>
          </p:nvSpPr>
          <p:spPr bwMode="auto">
            <a:xfrm>
              <a:off x="1296" y="2448"/>
              <a:ext cx="0" cy="333"/>
            </a:xfrm>
            <a:prstGeom prst="line">
              <a:avLst/>
            </a:prstGeom>
            <a:noFill/>
            <a:ln w="9525">
              <a:solidFill>
                <a:schemeClr val="tx1"/>
              </a:solidFill>
              <a:round/>
              <a:headEnd/>
              <a:tailEnd/>
            </a:ln>
          </p:spPr>
          <p:txBody>
            <a:bodyPr/>
            <a:lstStyle/>
            <a:p>
              <a:endParaRPr lang="en-US" b="0" smtClean="0">
                <a:solidFill>
                  <a:srgbClr val="000000"/>
                </a:solidFill>
              </a:endParaRPr>
            </a:p>
          </p:txBody>
        </p:sp>
      </p:grpSp>
      <p:sp>
        <p:nvSpPr>
          <p:cNvPr id="5130" name="Line 40"/>
          <p:cNvSpPr>
            <a:spLocks noChangeShapeType="1"/>
          </p:cNvSpPr>
          <p:nvPr/>
        </p:nvSpPr>
        <p:spPr bwMode="auto">
          <a:xfrm flipH="1" flipV="1">
            <a:off x="1828800" y="3124200"/>
            <a:ext cx="9906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31" name="Text Box 47"/>
          <p:cNvSpPr txBox="1">
            <a:spLocks noChangeArrowheads="1"/>
          </p:cNvSpPr>
          <p:nvPr/>
        </p:nvSpPr>
        <p:spPr bwMode="auto">
          <a:xfrm>
            <a:off x="609600" y="914400"/>
            <a:ext cx="9144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Desktop</a:t>
            </a:r>
          </a:p>
        </p:txBody>
      </p:sp>
      <p:sp>
        <p:nvSpPr>
          <p:cNvPr id="5132" name="Text Box 48"/>
          <p:cNvSpPr txBox="1">
            <a:spLocks noChangeArrowheads="1"/>
          </p:cNvSpPr>
          <p:nvPr/>
        </p:nvSpPr>
        <p:spPr bwMode="auto">
          <a:xfrm>
            <a:off x="609600" y="2209800"/>
            <a:ext cx="11430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NetViewer</a:t>
            </a:r>
          </a:p>
        </p:txBody>
      </p:sp>
      <p:sp>
        <p:nvSpPr>
          <p:cNvPr id="5133" name="Text Box 49"/>
          <p:cNvSpPr txBox="1">
            <a:spLocks noChangeArrowheads="1"/>
          </p:cNvSpPr>
          <p:nvPr/>
        </p:nvSpPr>
        <p:spPr bwMode="auto">
          <a:xfrm>
            <a:off x="533400" y="3581400"/>
            <a:ext cx="13716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GoogleEarth</a:t>
            </a:r>
          </a:p>
        </p:txBody>
      </p:sp>
      <p:sp>
        <p:nvSpPr>
          <p:cNvPr id="5134" name="Rectangle 52"/>
          <p:cNvSpPr>
            <a:spLocks noChangeArrowheads="1"/>
          </p:cNvSpPr>
          <p:nvPr/>
        </p:nvSpPr>
        <p:spPr bwMode="auto">
          <a:xfrm>
            <a:off x="3962400" y="2709863"/>
            <a:ext cx="1143000" cy="533400"/>
          </a:xfrm>
          <a:prstGeom prst="rect">
            <a:avLst/>
          </a:prstGeom>
          <a:solidFill>
            <a:srgbClr val="FFCC00"/>
          </a:solidFill>
          <a:ln w="9525">
            <a:solidFill>
              <a:schemeClr val="tx1"/>
            </a:solidFill>
            <a:miter lim="800000"/>
            <a:headEnd/>
            <a:tailEnd/>
          </a:ln>
        </p:spPr>
        <p:txBody>
          <a:bodyPr anchor="ctr"/>
          <a:lstStyle/>
          <a:p>
            <a:pPr algn="ctr"/>
            <a:r>
              <a:rPr lang="en-US" sz="1600" smtClean="0">
                <a:solidFill>
                  <a:srgbClr val="000000"/>
                </a:solidFill>
              </a:rPr>
              <a:t>Spatial Analysis</a:t>
            </a:r>
          </a:p>
        </p:txBody>
      </p:sp>
      <p:sp>
        <p:nvSpPr>
          <p:cNvPr id="5135" name="Line 55"/>
          <p:cNvSpPr>
            <a:spLocks noChangeShapeType="1"/>
          </p:cNvSpPr>
          <p:nvPr/>
        </p:nvSpPr>
        <p:spPr bwMode="auto">
          <a:xfrm flipV="1">
            <a:off x="5410200" y="3505200"/>
            <a:ext cx="4572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36" name="AutoShape 60"/>
          <p:cNvSpPr>
            <a:spLocks/>
          </p:cNvSpPr>
          <p:nvPr/>
        </p:nvSpPr>
        <p:spPr bwMode="auto">
          <a:xfrm>
            <a:off x="5181600" y="2590800"/>
            <a:ext cx="304800" cy="685800"/>
          </a:xfrm>
          <a:prstGeom prst="rightBrace">
            <a:avLst>
              <a:gd name="adj1" fmla="val 31250"/>
              <a:gd name="adj2" fmla="val 50000"/>
            </a:avLst>
          </a:prstGeom>
          <a:noFill/>
          <a:ln w="28575">
            <a:solidFill>
              <a:srgbClr val="FFFF00"/>
            </a:solidFill>
            <a:round/>
            <a:headEnd/>
            <a:tailEnd/>
          </a:ln>
        </p:spPr>
        <p:txBody>
          <a:bodyPr wrap="none" anchor="ctr"/>
          <a:lstStyle/>
          <a:p>
            <a:endParaRPr lang="en-US" b="0" smtClean="0">
              <a:solidFill>
                <a:srgbClr val="000000"/>
              </a:solidFill>
            </a:endParaRPr>
          </a:p>
        </p:txBody>
      </p:sp>
      <p:sp>
        <p:nvSpPr>
          <p:cNvPr id="5137" name="Text Box 61"/>
          <p:cNvSpPr txBox="1">
            <a:spLocks noChangeArrowheads="1"/>
          </p:cNvSpPr>
          <p:nvPr/>
        </p:nvSpPr>
        <p:spPr bwMode="auto">
          <a:xfrm>
            <a:off x="5486400" y="2743200"/>
            <a:ext cx="8382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Service</a:t>
            </a:r>
          </a:p>
        </p:txBody>
      </p:sp>
      <p:sp>
        <p:nvSpPr>
          <p:cNvPr id="5138" name="AutoShape 62"/>
          <p:cNvSpPr>
            <a:spLocks/>
          </p:cNvSpPr>
          <p:nvPr/>
        </p:nvSpPr>
        <p:spPr bwMode="auto">
          <a:xfrm>
            <a:off x="5638800" y="1757363"/>
            <a:ext cx="304800" cy="723900"/>
          </a:xfrm>
          <a:prstGeom prst="rightBrace">
            <a:avLst>
              <a:gd name="adj1" fmla="val 31249"/>
              <a:gd name="adj2" fmla="val 50000"/>
            </a:avLst>
          </a:prstGeom>
          <a:noFill/>
          <a:ln w="28575">
            <a:solidFill>
              <a:srgbClr val="FFFF00"/>
            </a:solidFill>
            <a:round/>
            <a:headEnd/>
            <a:tailEnd/>
          </a:ln>
        </p:spPr>
        <p:txBody>
          <a:bodyPr wrap="none" anchor="ctr"/>
          <a:lstStyle/>
          <a:p>
            <a:endParaRPr lang="en-US" b="0" smtClean="0">
              <a:solidFill>
                <a:srgbClr val="000000"/>
              </a:solidFill>
            </a:endParaRPr>
          </a:p>
        </p:txBody>
      </p:sp>
      <p:sp>
        <p:nvSpPr>
          <p:cNvPr id="5139" name="Text Box 63"/>
          <p:cNvSpPr txBox="1">
            <a:spLocks noChangeArrowheads="1"/>
          </p:cNvSpPr>
          <p:nvPr/>
        </p:nvSpPr>
        <p:spPr bwMode="auto">
          <a:xfrm>
            <a:off x="5943600" y="1992313"/>
            <a:ext cx="14478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Custom Data</a:t>
            </a:r>
          </a:p>
        </p:txBody>
      </p:sp>
      <p:sp>
        <p:nvSpPr>
          <p:cNvPr id="5140" name="AutoShape 65"/>
          <p:cNvSpPr>
            <a:spLocks/>
          </p:cNvSpPr>
          <p:nvPr/>
        </p:nvSpPr>
        <p:spPr bwMode="auto">
          <a:xfrm rot="-5400000">
            <a:off x="4457700" y="4229100"/>
            <a:ext cx="228600" cy="2133600"/>
          </a:xfrm>
          <a:prstGeom prst="leftBrace">
            <a:avLst>
              <a:gd name="adj1" fmla="val 111093"/>
              <a:gd name="adj2" fmla="val 48958"/>
            </a:avLst>
          </a:prstGeom>
          <a:noFill/>
          <a:ln w="38100">
            <a:solidFill>
              <a:srgbClr val="FFFF00"/>
            </a:solidFill>
            <a:round/>
            <a:headEnd/>
            <a:tailEnd/>
          </a:ln>
        </p:spPr>
        <p:txBody>
          <a:bodyPr wrap="none" anchor="ctr"/>
          <a:lstStyle/>
          <a:p>
            <a:endParaRPr lang="en-US" b="0" smtClean="0">
              <a:solidFill>
                <a:srgbClr val="000000"/>
              </a:solidFill>
            </a:endParaRPr>
          </a:p>
        </p:txBody>
      </p:sp>
      <p:sp>
        <p:nvSpPr>
          <p:cNvPr id="5141" name="Text Box 66"/>
          <p:cNvSpPr txBox="1">
            <a:spLocks noChangeArrowheads="1"/>
          </p:cNvSpPr>
          <p:nvPr/>
        </p:nvSpPr>
        <p:spPr bwMode="auto">
          <a:xfrm>
            <a:off x="3581400" y="5410200"/>
            <a:ext cx="20574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EASy Infrastructure</a:t>
            </a:r>
          </a:p>
        </p:txBody>
      </p:sp>
      <p:grpSp>
        <p:nvGrpSpPr>
          <p:cNvPr id="5" name="Group 67"/>
          <p:cNvGrpSpPr>
            <a:grpSpLocks/>
          </p:cNvGrpSpPr>
          <p:nvPr/>
        </p:nvGrpSpPr>
        <p:grpSpPr bwMode="auto">
          <a:xfrm>
            <a:off x="4572000" y="1795463"/>
            <a:ext cx="990600" cy="533400"/>
            <a:chOff x="1296" y="2400"/>
            <a:chExt cx="768" cy="432"/>
          </a:xfrm>
        </p:grpSpPr>
        <p:sp>
          <p:nvSpPr>
            <p:cNvPr id="5209" name="Oval 68"/>
            <p:cNvSpPr>
              <a:spLocks noChangeArrowheads="1"/>
            </p:cNvSpPr>
            <p:nvPr/>
          </p:nvSpPr>
          <p:spPr bwMode="auto">
            <a:xfrm>
              <a:off x="1296" y="2736"/>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10" name="Rectangle 69"/>
            <p:cNvSpPr>
              <a:spLocks noChangeArrowheads="1"/>
            </p:cNvSpPr>
            <p:nvPr/>
          </p:nvSpPr>
          <p:spPr bwMode="auto">
            <a:xfrm>
              <a:off x="1296" y="2448"/>
              <a:ext cx="768" cy="336"/>
            </a:xfrm>
            <a:prstGeom prst="rect">
              <a:avLst/>
            </a:prstGeom>
            <a:solidFill>
              <a:srgbClr val="00FFFF"/>
            </a:solidFill>
            <a:ln w="9525">
              <a:noFill/>
              <a:miter lim="800000"/>
              <a:headEnd/>
              <a:tailEnd/>
            </a:ln>
          </p:spPr>
          <p:txBody>
            <a:bodyPr anchor="ctr"/>
            <a:lstStyle/>
            <a:p>
              <a:pPr algn="ctr"/>
              <a:r>
                <a:rPr lang="en-US" sz="1400" smtClean="0">
                  <a:solidFill>
                    <a:srgbClr val="000000"/>
                  </a:solidFill>
                </a:rPr>
                <a:t>Reg. Data</a:t>
              </a:r>
            </a:p>
          </p:txBody>
        </p:sp>
        <p:sp>
          <p:nvSpPr>
            <p:cNvPr id="5211" name="Oval 70"/>
            <p:cNvSpPr>
              <a:spLocks noChangeArrowheads="1"/>
            </p:cNvSpPr>
            <p:nvPr/>
          </p:nvSpPr>
          <p:spPr bwMode="auto">
            <a:xfrm>
              <a:off x="1296" y="2400"/>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12" name="Line 71"/>
            <p:cNvSpPr>
              <a:spLocks noChangeShapeType="1"/>
            </p:cNvSpPr>
            <p:nvPr/>
          </p:nvSpPr>
          <p:spPr bwMode="auto">
            <a:xfrm>
              <a:off x="2064" y="2457"/>
              <a:ext cx="0" cy="327"/>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213" name="Line 72"/>
            <p:cNvSpPr>
              <a:spLocks noChangeShapeType="1"/>
            </p:cNvSpPr>
            <p:nvPr/>
          </p:nvSpPr>
          <p:spPr bwMode="auto">
            <a:xfrm>
              <a:off x="1296" y="2448"/>
              <a:ext cx="0" cy="333"/>
            </a:xfrm>
            <a:prstGeom prst="line">
              <a:avLst/>
            </a:prstGeom>
            <a:noFill/>
            <a:ln w="9525">
              <a:solidFill>
                <a:schemeClr val="tx1"/>
              </a:solidFill>
              <a:round/>
              <a:headEnd/>
              <a:tailEnd/>
            </a:ln>
          </p:spPr>
          <p:txBody>
            <a:bodyPr/>
            <a:lstStyle/>
            <a:p>
              <a:endParaRPr lang="en-US" b="0" smtClean="0">
                <a:solidFill>
                  <a:srgbClr val="000000"/>
                </a:solidFill>
              </a:endParaRPr>
            </a:p>
          </p:txBody>
        </p:sp>
      </p:grpSp>
      <p:grpSp>
        <p:nvGrpSpPr>
          <p:cNvPr id="6" name="Group 65"/>
          <p:cNvGrpSpPr>
            <a:grpSpLocks/>
          </p:cNvGrpSpPr>
          <p:nvPr/>
        </p:nvGrpSpPr>
        <p:grpSpPr bwMode="auto">
          <a:xfrm>
            <a:off x="3505200" y="1795463"/>
            <a:ext cx="990600" cy="533400"/>
            <a:chOff x="6858000" y="3276600"/>
            <a:chExt cx="990600" cy="533400"/>
          </a:xfrm>
        </p:grpSpPr>
        <p:sp>
          <p:nvSpPr>
            <p:cNvPr id="5204" name="Oval 74"/>
            <p:cNvSpPr>
              <a:spLocks noChangeArrowheads="1"/>
            </p:cNvSpPr>
            <p:nvPr/>
          </p:nvSpPr>
          <p:spPr bwMode="auto">
            <a:xfrm>
              <a:off x="6858000" y="3691467"/>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05" name="Rectangle 75"/>
            <p:cNvSpPr>
              <a:spLocks noChangeArrowheads="1"/>
            </p:cNvSpPr>
            <p:nvPr/>
          </p:nvSpPr>
          <p:spPr bwMode="auto">
            <a:xfrm>
              <a:off x="6858000" y="3335867"/>
              <a:ext cx="990600" cy="414867"/>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EOF XLS</a:t>
              </a:r>
            </a:p>
          </p:txBody>
        </p:sp>
        <p:sp>
          <p:nvSpPr>
            <p:cNvPr id="5206" name="Oval 76"/>
            <p:cNvSpPr>
              <a:spLocks noChangeArrowheads="1"/>
            </p:cNvSpPr>
            <p:nvPr/>
          </p:nvSpPr>
          <p:spPr bwMode="auto">
            <a:xfrm>
              <a:off x="6858000" y="3276600"/>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07" name="Line 77"/>
            <p:cNvSpPr>
              <a:spLocks noChangeShapeType="1"/>
            </p:cNvSpPr>
            <p:nvPr/>
          </p:nvSpPr>
          <p:spPr bwMode="auto">
            <a:xfrm>
              <a:off x="7848600" y="3346979"/>
              <a:ext cx="0" cy="403754"/>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208" name="Line 78"/>
            <p:cNvSpPr>
              <a:spLocks noChangeShapeType="1"/>
            </p:cNvSpPr>
            <p:nvPr/>
          </p:nvSpPr>
          <p:spPr bwMode="auto">
            <a:xfrm>
              <a:off x="6858000" y="3335867"/>
              <a:ext cx="0" cy="411163"/>
            </a:xfrm>
            <a:prstGeom prst="line">
              <a:avLst/>
            </a:prstGeom>
            <a:noFill/>
            <a:ln w="9525">
              <a:solidFill>
                <a:schemeClr val="tx1"/>
              </a:solidFill>
              <a:round/>
              <a:headEnd/>
              <a:tailEnd/>
            </a:ln>
          </p:spPr>
          <p:txBody>
            <a:bodyPr/>
            <a:lstStyle/>
            <a:p>
              <a:endParaRPr lang="en-US" b="0" smtClean="0">
                <a:solidFill>
                  <a:srgbClr val="000000"/>
                </a:solidFill>
              </a:endParaRPr>
            </a:p>
          </p:txBody>
        </p:sp>
      </p:grpSp>
      <p:sp>
        <p:nvSpPr>
          <p:cNvPr id="5144" name="Line 40"/>
          <p:cNvSpPr>
            <a:spLocks noChangeShapeType="1"/>
          </p:cNvSpPr>
          <p:nvPr/>
        </p:nvSpPr>
        <p:spPr bwMode="auto">
          <a:xfrm flipH="1" flipV="1">
            <a:off x="2057400" y="4919663"/>
            <a:ext cx="3048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45" name="Line 40"/>
          <p:cNvSpPr>
            <a:spLocks noChangeShapeType="1"/>
          </p:cNvSpPr>
          <p:nvPr/>
        </p:nvSpPr>
        <p:spPr bwMode="auto">
          <a:xfrm flipH="1" flipV="1">
            <a:off x="1828800" y="1828800"/>
            <a:ext cx="9906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46" name="Line 18"/>
          <p:cNvSpPr>
            <a:spLocks noChangeShapeType="1"/>
          </p:cNvSpPr>
          <p:nvPr/>
        </p:nvSpPr>
        <p:spPr bwMode="auto">
          <a:xfrm flipV="1">
            <a:off x="2819400" y="1828800"/>
            <a:ext cx="0" cy="198120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47" name="Line 40"/>
          <p:cNvSpPr>
            <a:spLocks noChangeShapeType="1"/>
          </p:cNvSpPr>
          <p:nvPr/>
        </p:nvSpPr>
        <p:spPr bwMode="auto">
          <a:xfrm flipH="1" flipV="1">
            <a:off x="2819400" y="3810000"/>
            <a:ext cx="1143000" cy="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48" name="Line 18"/>
          <p:cNvSpPr>
            <a:spLocks noChangeShapeType="1"/>
          </p:cNvSpPr>
          <p:nvPr/>
        </p:nvSpPr>
        <p:spPr bwMode="auto">
          <a:xfrm>
            <a:off x="4267200" y="2328863"/>
            <a:ext cx="0" cy="38100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49" name="Line 18"/>
          <p:cNvSpPr>
            <a:spLocks noChangeShapeType="1"/>
          </p:cNvSpPr>
          <p:nvPr/>
        </p:nvSpPr>
        <p:spPr bwMode="auto">
          <a:xfrm>
            <a:off x="4800600" y="2328863"/>
            <a:ext cx="0" cy="38100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50" name="Line 55"/>
          <p:cNvSpPr>
            <a:spLocks noChangeShapeType="1"/>
          </p:cNvSpPr>
          <p:nvPr/>
        </p:nvSpPr>
        <p:spPr bwMode="auto">
          <a:xfrm flipV="1">
            <a:off x="5105400" y="3962400"/>
            <a:ext cx="762000" cy="0"/>
          </a:xfrm>
          <a:prstGeom prst="line">
            <a:avLst/>
          </a:prstGeom>
          <a:noFill/>
          <a:ln w="28575">
            <a:solidFill>
              <a:schemeClr val="accent1"/>
            </a:solidFill>
            <a:round/>
            <a:headEnd type="triangle" w="med" len="med"/>
            <a:tailEnd/>
          </a:ln>
        </p:spPr>
        <p:txBody>
          <a:bodyPr/>
          <a:lstStyle/>
          <a:p>
            <a:endParaRPr lang="en-US" b="0" smtClean="0">
              <a:solidFill>
                <a:srgbClr val="000000"/>
              </a:solidFill>
            </a:endParaRPr>
          </a:p>
        </p:txBody>
      </p:sp>
      <p:grpSp>
        <p:nvGrpSpPr>
          <p:cNvPr id="7" name="Group 97"/>
          <p:cNvGrpSpPr>
            <a:grpSpLocks/>
          </p:cNvGrpSpPr>
          <p:nvPr/>
        </p:nvGrpSpPr>
        <p:grpSpPr bwMode="auto">
          <a:xfrm>
            <a:off x="5867400" y="3167063"/>
            <a:ext cx="2514600" cy="1633537"/>
            <a:chOff x="5791200" y="3167063"/>
            <a:chExt cx="2514600" cy="1633537"/>
          </a:xfrm>
        </p:grpSpPr>
        <p:grpSp>
          <p:nvGrpSpPr>
            <p:cNvPr id="8" name="Group 12"/>
            <p:cNvGrpSpPr>
              <a:grpSpLocks/>
            </p:cNvGrpSpPr>
            <p:nvPr/>
          </p:nvGrpSpPr>
          <p:grpSpPr bwMode="auto">
            <a:xfrm>
              <a:off x="5791200" y="4267200"/>
              <a:ext cx="990600" cy="533400"/>
              <a:chOff x="1296" y="2400"/>
              <a:chExt cx="768" cy="432"/>
            </a:xfrm>
          </p:grpSpPr>
          <p:sp>
            <p:nvSpPr>
              <p:cNvPr id="5199" name="Oval 13"/>
              <p:cNvSpPr>
                <a:spLocks noChangeArrowheads="1"/>
              </p:cNvSpPr>
              <p:nvPr/>
            </p:nvSpPr>
            <p:spPr bwMode="auto">
              <a:xfrm>
                <a:off x="1296" y="2736"/>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00" name="Rectangle 14"/>
              <p:cNvSpPr>
                <a:spLocks noChangeArrowheads="1"/>
              </p:cNvSpPr>
              <p:nvPr/>
            </p:nvSpPr>
            <p:spPr bwMode="auto">
              <a:xfrm>
                <a:off x="1296" y="2448"/>
                <a:ext cx="768" cy="336"/>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Batch File</a:t>
                </a:r>
              </a:p>
            </p:txBody>
          </p:sp>
          <p:sp>
            <p:nvSpPr>
              <p:cNvPr id="5201" name="Oval 15"/>
              <p:cNvSpPr>
                <a:spLocks noChangeArrowheads="1"/>
              </p:cNvSpPr>
              <p:nvPr/>
            </p:nvSpPr>
            <p:spPr bwMode="auto">
              <a:xfrm>
                <a:off x="1296" y="2400"/>
                <a:ext cx="768" cy="96"/>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202" name="Line 16"/>
              <p:cNvSpPr>
                <a:spLocks noChangeShapeType="1"/>
              </p:cNvSpPr>
              <p:nvPr/>
            </p:nvSpPr>
            <p:spPr bwMode="auto">
              <a:xfrm>
                <a:off x="2064" y="2457"/>
                <a:ext cx="0" cy="327"/>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203" name="Line 17"/>
              <p:cNvSpPr>
                <a:spLocks noChangeShapeType="1"/>
              </p:cNvSpPr>
              <p:nvPr/>
            </p:nvSpPr>
            <p:spPr bwMode="auto">
              <a:xfrm>
                <a:off x="1296" y="2448"/>
                <a:ext cx="0" cy="333"/>
              </a:xfrm>
              <a:prstGeom prst="line">
                <a:avLst/>
              </a:prstGeom>
              <a:noFill/>
              <a:ln w="9525">
                <a:solidFill>
                  <a:schemeClr val="tx1"/>
                </a:solidFill>
                <a:round/>
                <a:headEnd/>
                <a:tailEnd/>
              </a:ln>
            </p:spPr>
            <p:txBody>
              <a:bodyPr/>
              <a:lstStyle/>
              <a:p>
                <a:endParaRPr lang="en-US" b="0" smtClean="0">
                  <a:solidFill>
                    <a:srgbClr val="000000"/>
                  </a:solidFill>
                </a:endParaRPr>
              </a:p>
            </p:txBody>
          </p:sp>
        </p:grpSp>
        <p:sp>
          <p:nvSpPr>
            <p:cNvPr id="5176" name="Line 21"/>
            <p:cNvSpPr>
              <a:spLocks noChangeShapeType="1"/>
            </p:cNvSpPr>
            <p:nvPr/>
          </p:nvSpPr>
          <p:spPr bwMode="auto">
            <a:xfrm flipV="1">
              <a:off x="6781800" y="4538663"/>
              <a:ext cx="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77" name="Rectangle 52"/>
            <p:cNvSpPr>
              <a:spLocks noChangeArrowheads="1"/>
            </p:cNvSpPr>
            <p:nvPr/>
          </p:nvSpPr>
          <p:spPr bwMode="auto">
            <a:xfrm>
              <a:off x="7162800" y="3395663"/>
              <a:ext cx="1143000" cy="533400"/>
            </a:xfrm>
            <a:prstGeom prst="rect">
              <a:avLst/>
            </a:prstGeom>
            <a:solidFill>
              <a:srgbClr val="FFCC00"/>
            </a:solidFill>
            <a:ln w="9525">
              <a:solidFill>
                <a:schemeClr val="tx1"/>
              </a:solidFill>
              <a:miter lim="800000"/>
              <a:headEnd/>
              <a:tailEnd/>
            </a:ln>
          </p:spPr>
          <p:txBody>
            <a:bodyPr anchor="ctr"/>
            <a:lstStyle/>
            <a:p>
              <a:pPr algn="ctr"/>
              <a:r>
                <a:rPr lang="en-US" sz="1600" smtClean="0">
                  <a:solidFill>
                    <a:srgbClr val="000000"/>
                  </a:solidFill>
                </a:rPr>
                <a:t>‘R’</a:t>
              </a:r>
            </a:p>
          </p:txBody>
        </p:sp>
        <p:grpSp>
          <p:nvGrpSpPr>
            <p:cNvPr id="9" name="Group 72"/>
            <p:cNvGrpSpPr>
              <a:grpSpLocks/>
            </p:cNvGrpSpPr>
            <p:nvPr/>
          </p:nvGrpSpPr>
          <p:grpSpPr bwMode="auto">
            <a:xfrm>
              <a:off x="5791200" y="3167063"/>
              <a:ext cx="990600" cy="533400"/>
              <a:chOff x="6858000" y="3276600"/>
              <a:chExt cx="990600" cy="533400"/>
            </a:xfrm>
          </p:grpSpPr>
          <p:sp>
            <p:nvSpPr>
              <p:cNvPr id="5194" name="Oval 74"/>
              <p:cNvSpPr>
                <a:spLocks noChangeArrowheads="1"/>
              </p:cNvSpPr>
              <p:nvPr/>
            </p:nvSpPr>
            <p:spPr bwMode="auto">
              <a:xfrm>
                <a:off x="6858000" y="3691467"/>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195" name="Rectangle 75"/>
              <p:cNvSpPr>
                <a:spLocks noChangeArrowheads="1"/>
              </p:cNvSpPr>
              <p:nvPr/>
            </p:nvSpPr>
            <p:spPr bwMode="auto">
              <a:xfrm>
                <a:off x="6858000" y="3335867"/>
                <a:ext cx="990600" cy="414867"/>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Data File</a:t>
                </a:r>
              </a:p>
            </p:txBody>
          </p:sp>
          <p:sp>
            <p:nvSpPr>
              <p:cNvPr id="5196" name="Oval 76"/>
              <p:cNvSpPr>
                <a:spLocks noChangeArrowheads="1"/>
              </p:cNvSpPr>
              <p:nvPr/>
            </p:nvSpPr>
            <p:spPr bwMode="auto">
              <a:xfrm>
                <a:off x="6858000" y="3276600"/>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197" name="Line 77"/>
              <p:cNvSpPr>
                <a:spLocks noChangeShapeType="1"/>
              </p:cNvSpPr>
              <p:nvPr/>
            </p:nvSpPr>
            <p:spPr bwMode="auto">
              <a:xfrm>
                <a:off x="7848600" y="3346979"/>
                <a:ext cx="0" cy="403754"/>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198" name="Line 78"/>
              <p:cNvSpPr>
                <a:spLocks noChangeShapeType="1"/>
              </p:cNvSpPr>
              <p:nvPr/>
            </p:nvSpPr>
            <p:spPr bwMode="auto">
              <a:xfrm>
                <a:off x="6858000" y="3335867"/>
                <a:ext cx="0" cy="411163"/>
              </a:xfrm>
              <a:prstGeom prst="line">
                <a:avLst/>
              </a:prstGeom>
              <a:noFill/>
              <a:ln w="9525">
                <a:solidFill>
                  <a:schemeClr val="tx1"/>
                </a:solidFill>
                <a:round/>
                <a:headEnd/>
                <a:tailEnd/>
              </a:ln>
            </p:spPr>
            <p:txBody>
              <a:bodyPr/>
              <a:lstStyle/>
              <a:p>
                <a:endParaRPr lang="en-US" b="0" smtClean="0">
                  <a:solidFill>
                    <a:srgbClr val="000000"/>
                  </a:solidFill>
                </a:endParaRPr>
              </a:p>
            </p:txBody>
          </p:sp>
        </p:grpSp>
        <p:grpSp>
          <p:nvGrpSpPr>
            <p:cNvPr id="10" name="Group 79"/>
            <p:cNvGrpSpPr>
              <a:grpSpLocks/>
            </p:cNvGrpSpPr>
            <p:nvPr/>
          </p:nvGrpSpPr>
          <p:grpSpPr bwMode="auto">
            <a:xfrm>
              <a:off x="5791200" y="3700463"/>
              <a:ext cx="990600" cy="533400"/>
              <a:chOff x="6858000" y="3276600"/>
              <a:chExt cx="990600" cy="533400"/>
            </a:xfrm>
          </p:grpSpPr>
          <p:sp>
            <p:nvSpPr>
              <p:cNvPr id="5189" name="Oval 74"/>
              <p:cNvSpPr>
                <a:spLocks noChangeArrowheads="1"/>
              </p:cNvSpPr>
              <p:nvPr/>
            </p:nvSpPr>
            <p:spPr bwMode="auto">
              <a:xfrm>
                <a:off x="6858000" y="3691467"/>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190" name="Rectangle 75"/>
              <p:cNvSpPr>
                <a:spLocks noChangeArrowheads="1"/>
              </p:cNvSpPr>
              <p:nvPr/>
            </p:nvSpPr>
            <p:spPr bwMode="auto">
              <a:xfrm>
                <a:off x="6858000" y="3335867"/>
                <a:ext cx="990600" cy="414867"/>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PNG File</a:t>
                </a:r>
              </a:p>
            </p:txBody>
          </p:sp>
          <p:sp>
            <p:nvSpPr>
              <p:cNvPr id="5191" name="Oval 76"/>
              <p:cNvSpPr>
                <a:spLocks noChangeArrowheads="1"/>
              </p:cNvSpPr>
              <p:nvPr/>
            </p:nvSpPr>
            <p:spPr bwMode="auto">
              <a:xfrm>
                <a:off x="6858000" y="3276600"/>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192" name="Line 77"/>
              <p:cNvSpPr>
                <a:spLocks noChangeShapeType="1"/>
              </p:cNvSpPr>
              <p:nvPr/>
            </p:nvSpPr>
            <p:spPr bwMode="auto">
              <a:xfrm>
                <a:off x="7848600" y="3346979"/>
                <a:ext cx="0" cy="403754"/>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193" name="Line 78"/>
              <p:cNvSpPr>
                <a:spLocks noChangeShapeType="1"/>
              </p:cNvSpPr>
              <p:nvPr/>
            </p:nvSpPr>
            <p:spPr bwMode="auto">
              <a:xfrm>
                <a:off x="6858000" y="3335867"/>
                <a:ext cx="0" cy="411163"/>
              </a:xfrm>
              <a:prstGeom prst="line">
                <a:avLst/>
              </a:prstGeom>
              <a:noFill/>
              <a:ln w="9525">
                <a:solidFill>
                  <a:schemeClr val="tx1"/>
                </a:solidFill>
                <a:round/>
                <a:headEnd/>
                <a:tailEnd/>
              </a:ln>
            </p:spPr>
            <p:txBody>
              <a:bodyPr/>
              <a:lstStyle/>
              <a:p>
                <a:endParaRPr lang="en-US" b="0" smtClean="0">
                  <a:solidFill>
                    <a:srgbClr val="000000"/>
                  </a:solidFill>
                </a:endParaRPr>
              </a:p>
            </p:txBody>
          </p:sp>
        </p:grpSp>
        <p:sp>
          <p:nvSpPr>
            <p:cNvPr id="5180" name="Line 55"/>
            <p:cNvSpPr>
              <a:spLocks noChangeShapeType="1"/>
            </p:cNvSpPr>
            <p:nvPr/>
          </p:nvSpPr>
          <p:spPr bwMode="auto">
            <a:xfrm flipV="1">
              <a:off x="6781800" y="3548063"/>
              <a:ext cx="3810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81" name="Line 55"/>
            <p:cNvSpPr>
              <a:spLocks noChangeShapeType="1"/>
            </p:cNvSpPr>
            <p:nvPr/>
          </p:nvSpPr>
          <p:spPr bwMode="auto">
            <a:xfrm flipV="1">
              <a:off x="6781800" y="3776663"/>
              <a:ext cx="381000" cy="0"/>
            </a:xfrm>
            <a:prstGeom prst="line">
              <a:avLst/>
            </a:prstGeom>
            <a:noFill/>
            <a:ln w="28575">
              <a:solidFill>
                <a:srgbClr val="FFFF00"/>
              </a:solidFill>
              <a:round/>
              <a:headEnd type="triangle" w="med" len="med"/>
              <a:tailEnd/>
            </a:ln>
          </p:spPr>
          <p:txBody>
            <a:bodyPr/>
            <a:lstStyle/>
            <a:p>
              <a:endParaRPr lang="en-US" b="0" smtClean="0">
                <a:solidFill>
                  <a:srgbClr val="000000"/>
                </a:solidFill>
              </a:endParaRPr>
            </a:p>
          </p:txBody>
        </p:sp>
        <p:grpSp>
          <p:nvGrpSpPr>
            <p:cNvPr id="11" name="Group 88"/>
            <p:cNvGrpSpPr>
              <a:grpSpLocks/>
            </p:cNvGrpSpPr>
            <p:nvPr/>
          </p:nvGrpSpPr>
          <p:grpSpPr bwMode="auto">
            <a:xfrm>
              <a:off x="7162800" y="4191000"/>
              <a:ext cx="990600" cy="533400"/>
              <a:chOff x="6858000" y="3276600"/>
              <a:chExt cx="990600" cy="533400"/>
            </a:xfrm>
          </p:grpSpPr>
          <p:sp>
            <p:nvSpPr>
              <p:cNvPr id="5184" name="Oval 74"/>
              <p:cNvSpPr>
                <a:spLocks noChangeArrowheads="1"/>
              </p:cNvSpPr>
              <p:nvPr/>
            </p:nvSpPr>
            <p:spPr bwMode="auto">
              <a:xfrm>
                <a:off x="6858000" y="3691467"/>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185" name="Rectangle 75"/>
              <p:cNvSpPr>
                <a:spLocks noChangeArrowheads="1"/>
              </p:cNvSpPr>
              <p:nvPr/>
            </p:nvSpPr>
            <p:spPr bwMode="auto">
              <a:xfrm>
                <a:off x="6858000" y="3335867"/>
                <a:ext cx="990600" cy="414867"/>
              </a:xfrm>
              <a:prstGeom prst="rect">
                <a:avLst/>
              </a:prstGeom>
              <a:solidFill>
                <a:srgbClr val="00FFFF"/>
              </a:solidFill>
              <a:ln w="9525">
                <a:noFill/>
                <a:miter lim="800000"/>
                <a:headEnd/>
                <a:tailEnd/>
              </a:ln>
            </p:spPr>
            <p:txBody>
              <a:bodyPr wrap="none" anchor="ctr"/>
              <a:lstStyle/>
              <a:p>
                <a:pPr algn="ctr"/>
                <a:r>
                  <a:rPr lang="en-US" sz="1400" smtClean="0">
                    <a:solidFill>
                      <a:srgbClr val="000000"/>
                    </a:solidFill>
                  </a:rPr>
                  <a:t>Script File</a:t>
                </a:r>
              </a:p>
            </p:txBody>
          </p:sp>
          <p:sp>
            <p:nvSpPr>
              <p:cNvPr id="5186" name="Oval 76"/>
              <p:cNvSpPr>
                <a:spLocks noChangeArrowheads="1"/>
              </p:cNvSpPr>
              <p:nvPr/>
            </p:nvSpPr>
            <p:spPr bwMode="auto">
              <a:xfrm>
                <a:off x="6858000" y="3276600"/>
                <a:ext cx="990600" cy="118533"/>
              </a:xfrm>
              <a:prstGeom prst="ellipse">
                <a:avLst/>
              </a:prstGeom>
              <a:solidFill>
                <a:srgbClr val="00FFFF"/>
              </a:solidFill>
              <a:ln w="9525">
                <a:solidFill>
                  <a:schemeClr val="tx1"/>
                </a:solidFill>
                <a:round/>
                <a:headEnd/>
                <a:tailEnd/>
              </a:ln>
            </p:spPr>
            <p:txBody>
              <a:bodyPr wrap="none" anchor="ctr"/>
              <a:lstStyle/>
              <a:p>
                <a:endParaRPr lang="en-US" b="0" smtClean="0">
                  <a:solidFill>
                    <a:srgbClr val="000000"/>
                  </a:solidFill>
                </a:endParaRPr>
              </a:p>
            </p:txBody>
          </p:sp>
          <p:sp>
            <p:nvSpPr>
              <p:cNvPr id="5187" name="Line 77"/>
              <p:cNvSpPr>
                <a:spLocks noChangeShapeType="1"/>
              </p:cNvSpPr>
              <p:nvPr/>
            </p:nvSpPr>
            <p:spPr bwMode="auto">
              <a:xfrm>
                <a:off x="7848600" y="3346979"/>
                <a:ext cx="0" cy="403754"/>
              </a:xfrm>
              <a:prstGeom prst="line">
                <a:avLst/>
              </a:prstGeom>
              <a:noFill/>
              <a:ln w="9525">
                <a:solidFill>
                  <a:schemeClr val="tx1"/>
                </a:solidFill>
                <a:round/>
                <a:headEnd/>
                <a:tailEnd/>
              </a:ln>
            </p:spPr>
            <p:txBody>
              <a:bodyPr/>
              <a:lstStyle/>
              <a:p>
                <a:endParaRPr lang="en-US" b="0" smtClean="0">
                  <a:solidFill>
                    <a:srgbClr val="000000"/>
                  </a:solidFill>
                </a:endParaRPr>
              </a:p>
            </p:txBody>
          </p:sp>
          <p:sp>
            <p:nvSpPr>
              <p:cNvPr id="5188" name="Line 78"/>
              <p:cNvSpPr>
                <a:spLocks noChangeShapeType="1"/>
              </p:cNvSpPr>
              <p:nvPr/>
            </p:nvSpPr>
            <p:spPr bwMode="auto">
              <a:xfrm>
                <a:off x="6858000" y="3335867"/>
                <a:ext cx="0" cy="411163"/>
              </a:xfrm>
              <a:prstGeom prst="line">
                <a:avLst/>
              </a:prstGeom>
              <a:noFill/>
              <a:ln w="9525">
                <a:solidFill>
                  <a:schemeClr val="tx1"/>
                </a:solidFill>
                <a:round/>
                <a:headEnd/>
                <a:tailEnd/>
              </a:ln>
            </p:spPr>
            <p:txBody>
              <a:bodyPr/>
              <a:lstStyle/>
              <a:p>
                <a:endParaRPr lang="en-US" b="0" smtClean="0">
                  <a:solidFill>
                    <a:srgbClr val="000000"/>
                  </a:solidFill>
                </a:endParaRPr>
              </a:p>
            </p:txBody>
          </p:sp>
        </p:grpSp>
        <p:sp>
          <p:nvSpPr>
            <p:cNvPr id="5183" name="Line 18"/>
            <p:cNvSpPr>
              <a:spLocks noChangeShapeType="1"/>
            </p:cNvSpPr>
            <p:nvPr/>
          </p:nvSpPr>
          <p:spPr bwMode="auto">
            <a:xfrm>
              <a:off x="7696200" y="3919538"/>
              <a:ext cx="0" cy="347662"/>
            </a:xfrm>
            <a:prstGeom prst="line">
              <a:avLst/>
            </a:prstGeom>
            <a:noFill/>
            <a:ln w="28575">
              <a:solidFill>
                <a:srgbClr val="FFFF00"/>
              </a:solidFill>
              <a:round/>
              <a:headEnd type="triangle" w="med" len="med"/>
              <a:tailEnd/>
            </a:ln>
          </p:spPr>
          <p:txBody>
            <a:bodyPr/>
            <a:lstStyle/>
            <a:p>
              <a:endParaRPr lang="en-US" b="0" smtClean="0">
                <a:solidFill>
                  <a:srgbClr val="000000"/>
                </a:solidFill>
              </a:endParaRPr>
            </a:p>
          </p:txBody>
        </p:sp>
      </p:grpSp>
      <p:sp>
        <p:nvSpPr>
          <p:cNvPr id="5152" name="AutoShape 65"/>
          <p:cNvSpPr>
            <a:spLocks/>
          </p:cNvSpPr>
          <p:nvPr/>
        </p:nvSpPr>
        <p:spPr bwMode="auto">
          <a:xfrm rot="-5400000">
            <a:off x="7010400" y="3733800"/>
            <a:ext cx="228600" cy="2667000"/>
          </a:xfrm>
          <a:prstGeom prst="leftBrace">
            <a:avLst>
              <a:gd name="adj1" fmla="val 111103"/>
              <a:gd name="adj2" fmla="val 48958"/>
            </a:avLst>
          </a:prstGeom>
          <a:noFill/>
          <a:ln w="38100">
            <a:solidFill>
              <a:srgbClr val="FFFF00"/>
            </a:solidFill>
            <a:round/>
            <a:headEnd/>
            <a:tailEnd/>
          </a:ln>
        </p:spPr>
        <p:txBody>
          <a:bodyPr wrap="none" anchor="ctr"/>
          <a:lstStyle/>
          <a:p>
            <a:endParaRPr lang="en-US" b="0" smtClean="0">
              <a:solidFill>
                <a:srgbClr val="000000"/>
              </a:solidFill>
            </a:endParaRPr>
          </a:p>
        </p:txBody>
      </p:sp>
      <p:sp>
        <p:nvSpPr>
          <p:cNvPr id="5153" name="Text Box 66"/>
          <p:cNvSpPr txBox="1">
            <a:spLocks noChangeArrowheads="1"/>
          </p:cNvSpPr>
          <p:nvPr/>
        </p:nvSpPr>
        <p:spPr bwMode="auto">
          <a:xfrm>
            <a:off x="6553200" y="5181600"/>
            <a:ext cx="12954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‘R’ Interface</a:t>
            </a:r>
          </a:p>
        </p:txBody>
      </p:sp>
      <p:sp>
        <p:nvSpPr>
          <p:cNvPr id="5154" name="AutoShape 65"/>
          <p:cNvSpPr>
            <a:spLocks/>
          </p:cNvSpPr>
          <p:nvPr/>
        </p:nvSpPr>
        <p:spPr bwMode="auto">
          <a:xfrm rot="-5400000">
            <a:off x="2743200" y="4800600"/>
            <a:ext cx="228600" cy="990600"/>
          </a:xfrm>
          <a:prstGeom prst="leftBrace">
            <a:avLst>
              <a:gd name="adj1" fmla="val 111102"/>
              <a:gd name="adj2" fmla="val 48958"/>
            </a:avLst>
          </a:prstGeom>
          <a:noFill/>
          <a:ln w="38100">
            <a:solidFill>
              <a:srgbClr val="FFFF00"/>
            </a:solidFill>
            <a:round/>
            <a:headEnd/>
            <a:tailEnd/>
          </a:ln>
        </p:spPr>
        <p:txBody>
          <a:bodyPr wrap="none" anchor="ctr"/>
          <a:lstStyle/>
          <a:p>
            <a:endParaRPr lang="en-US" b="0" smtClean="0">
              <a:solidFill>
                <a:srgbClr val="000000"/>
              </a:solidFill>
            </a:endParaRPr>
          </a:p>
        </p:txBody>
      </p:sp>
      <p:sp>
        <p:nvSpPr>
          <p:cNvPr id="5155" name="Text Box 66"/>
          <p:cNvSpPr txBox="1">
            <a:spLocks noChangeArrowheads="1"/>
          </p:cNvSpPr>
          <p:nvPr/>
        </p:nvSpPr>
        <p:spPr bwMode="auto">
          <a:xfrm>
            <a:off x="2209800" y="5410200"/>
            <a:ext cx="1371600" cy="338138"/>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GE/GM Files</a:t>
            </a:r>
          </a:p>
        </p:txBody>
      </p:sp>
      <p:sp>
        <p:nvSpPr>
          <p:cNvPr id="5156" name="Line 55"/>
          <p:cNvSpPr>
            <a:spLocks noChangeShapeType="1"/>
          </p:cNvSpPr>
          <p:nvPr/>
        </p:nvSpPr>
        <p:spPr bwMode="auto">
          <a:xfrm flipV="1">
            <a:off x="5410200" y="4495800"/>
            <a:ext cx="4572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57" name="Line 55"/>
          <p:cNvSpPr>
            <a:spLocks noChangeShapeType="1"/>
          </p:cNvSpPr>
          <p:nvPr/>
        </p:nvSpPr>
        <p:spPr bwMode="auto">
          <a:xfrm flipV="1">
            <a:off x="5105400" y="3810000"/>
            <a:ext cx="304800" cy="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58" name="Line 18"/>
          <p:cNvSpPr>
            <a:spLocks noChangeShapeType="1"/>
          </p:cNvSpPr>
          <p:nvPr/>
        </p:nvSpPr>
        <p:spPr bwMode="auto">
          <a:xfrm flipV="1">
            <a:off x="5410200" y="3505200"/>
            <a:ext cx="0" cy="30480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59" name="Line 18"/>
          <p:cNvSpPr>
            <a:spLocks noChangeShapeType="1"/>
          </p:cNvSpPr>
          <p:nvPr/>
        </p:nvSpPr>
        <p:spPr bwMode="auto">
          <a:xfrm flipV="1">
            <a:off x="5410200" y="4114800"/>
            <a:ext cx="0" cy="38100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60" name="Line 55"/>
          <p:cNvSpPr>
            <a:spLocks noChangeShapeType="1"/>
          </p:cNvSpPr>
          <p:nvPr/>
        </p:nvSpPr>
        <p:spPr bwMode="auto">
          <a:xfrm flipV="1">
            <a:off x="5105400" y="4114800"/>
            <a:ext cx="304800" cy="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101" name="Rounded Rectangle 100"/>
          <p:cNvSpPr/>
          <p:nvPr/>
        </p:nvSpPr>
        <p:spPr>
          <a:xfrm>
            <a:off x="5715000" y="3048000"/>
            <a:ext cx="2819400" cy="1828800"/>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endParaRPr>
          </a:p>
        </p:txBody>
      </p:sp>
      <p:pic>
        <p:nvPicPr>
          <p:cNvPr id="5162" name="Picture 99" descr="H:\GoogleEarth\MaricultureHaLong\Icons\GoogleMapsMaricultureHaLong (2).png"/>
          <p:cNvPicPr>
            <a:picLocks noChangeAspect="1" noChangeArrowheads="1"/>
          </p:cNvPicPr>
          <p:nvPr/>
        </p:nvPicPr>
        <p:blipFill>
          <a:blip r:embed="rId3" cstate="print"/>
          <a:srcRect/>
          <a:stretch>
            <a:fillRect/>
          </a:stretch>
        </p:blipFill>
        <p:spPr bwMode="auto">
          <a:xfrm>
            <a:off x="457200" y="5257800"/>
            <a:ext cx="1371600" cy="1100138"/>
          </a:xfrm>
          <a:prstGeom prst="rect">
            <a:avLst/>
          </a:prstGeom>
          <a:noFill/>
          <a:ln w="9525">
            <a:noFill/>
            <a:miter lim="800000"/>
            <a:headEnd/>
            <a:tailEnd/>
          </a:ln>
        </p:spPr>
      </p:pic>
      <p:pic>
        <p:nvPicPr>
          <p:cNvPr id="5163" name="Picture 100" descr="H:\GoogleEarth\MaricultureHaLong\Icons\GoogleEarthMaricultureHalong.png"/>
          <p:cNvPicPr>
            <a:picLocks noChangeAspect="1" noChangeArrowheads="1"/>
          </p:cNvPicPr>
          <p:nvPr/>
        </p:nvPicPr>
        <p:blipFill>
          <a:blip r:embed="rId4" cstate="print"/>
          <a:srcRect/>
          <a:stretch>
            <a:fillRect/>
          </a:stretch>
        </p:blipFill>
        <p:spPr bwMode="auto">
          <a:xfrm>
            <a:off x="457200" y="3886200"/>
            <a:ext cx="1371600" cy="1100138"/>
          </a:xfrm>
          <a:prstGeom prst="rect">
            <a:avLst/>
          </a:prstGeom>
          <a:noFill/>
          <a:ln w="9525">
            <a:noFill/>
            <a:miter lim="800000"/>
            <a:headEnd/>
            <a:tailEnd/>
          </a:ln>
        </p:spPr>
      </p:pic>
      <p:pic>
        <p:nvPicPr>
          <p:cNvPr id="5164" name="Picture 102" descr="H:\GoogleEarth\MaricultureHaLong\Icons\EasyMaricultureHalong.png"/>
          <p:cNvPicPr>
            <a:picLocks noChangeAspect="1" noChangeArrowheads="1"/>
          </p:cNvPicPr>
          <p:nvPr/>
        </p:nvPicPr>
        <p:blipFill>
          <a:blip r:embed="rId5" cstate="print"/>
          <a:srcRect/>
          <a:stretch>
            <a:fillRect/>
          </a:stretch>
        </p:blipFill>
        <p:spPr bwMode="auto">
          <a:xfrm>
            <a:off x="457200" y="2514600"/>
            <a:ext cx="1381125" cy="1106488"/>
          </a:xfrm>
          <a:prstGeom prst="rect">
            <a:avLst/>
          </a:prstGeom>
          <a:noFill/>
          <a:ln w="9525">
            <a:noFill/>
            <a:miter lim="800000"/>
            <a:headEnd/>
            <a:tailEnd/>
          </a:ln>
        </p:spPr>
      </p:pic>
      <p:sp>
        <p:nvSpPr>
          <p:cNvPr id="5165" name="Text Box 49"/>
          <p:cNvSpPr txBox="1">
            <a:spLocks noChangeArrowheads="1"/>
          </p:cNvSpPr>
          <p:nvPr/>
        </p:nvSpPr>
        <p:spPr bwMode="auto">
          <a:xfrm>
            <a:off x="533400" y="4953000"/>
            <a:ext cx="1371600" cy="336550"/>
          </a:xfrm>
          <a:prstGeom prst="rect">
            <a:avLst/>
          </a:prstGeom>
          <a:noFill/>
          <a:ln w="9525">
            <a:noFill/>
            <a:miter lim="800000"/>
            <a:headEnd/>
            <a:tailEnd/>
          </a:ln>
        </p:spPr>
        <p:txBody>
          <a:bodyPr>
            <a:spAutoFit/>
          </a:bodyPr>
          <a:lstStyle/>
          <a:p>
            <a:pPr>
              <a:spcBef>
                <a:spcPct val="50000"/>
              </a:spcBef>
            </a:pPr>
            <a:r>
              <a:rPr lang="en-US" sz="1600" smtClean="0">
                <a:solidFill>
                  <a:srgbClr val="FFFF00"/>
                </a:solidFill>
              </a:rPr>
              <a:t>GoogleMaps</a:t>
            </a:r>
          </a:p>
        </p:txBody>
      </p:sp>
      <p:sp>
        <p:nvSpPr>
          <p:cNvPr id="5166" name="Line 40"/>
          <p:cNvSpPr>
            <a:spLocks noChangeShapeType="1"/>
          </p:cNvSpPr>
          <p:nvPr/>
        </p:nvSpPr>
        <p:spPr bwMode="auto">
          <a:xfrm flipH="1" flipV="1">
            <a:off x="1828800" y="4495800"/>
            <a:ext cx="2286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67" name="Line 40"/>
          <p:cNvSpPr>
            <a:spLocks noChangeShapeType="1"/>
          </p:cNvSpPr>
          <p:nvPr/>
        </p:nvSpPr>
        <p:spPr bwMode="auto">
          <a:xfrm flipH="1" flipV="1">
            <a:off x="1828800" y="5791200"/>
            <a:ext cx="2286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5168" name="Line 18"/>
          <p:cNvSpPr>
            <a:spLocks noChangeShapeType="1"/>
          </p:cNvSpPr>
          <p:nvPr/>
        </p:nvSpPr>
        <p:spPr bwMode="auto">
          <a:xfrm flipV="1">
            <a:off x="2057400" y="4495800"/>
            <a:ext cx="0" cy="1295400"/>
          </a:xfrm>
          <a:prstGeom prst="line">
            <a:avLst/>
          </a:prstGeom>
          <a:noFill/>
          <a:ln w="28575">
            <a:solidFill>
              <a:srgbClr val="FFFF00"/>
            </a:solidFill>
            <a:round/>
            <a:headEnd/>
            <a:tailEnd/>
          </a:ln>
        </p:spPr>
        <p:txBody>
          <a:bodyPr/>
          <a:lstStyle/>
          <a:p>
            <a:endParaRPr lang="en-US" b="0" smtClean="0">
              <a:solidFill>
                <a:srgbClr val="000000"/>
              </a:solidFill>
            </a:endParaRPr>
          </a:p>
        </p:txBody>
      </p:sp>
      <p:pic>
        <p:nvPicPr>
          <p:cNvPr id="5169" name="Picture 108" descr="DesktopMaricultureHaLong.PNG"/>
          <p:cNvPicPr>
            <a:picLocks noChangeAspect="1"/>
          </p:cNvPicPr>
          <p:nvPr/>
        </p:nvPicPr>
        <p:blipFill>
          <a:blip r:embed="rId6" cstate="print"/>
          <a:srcRect/>
          <a:stretch>
            <a:fillRect/>
          </a:stretch>
        </p:blipFill>
        <p:spPr bwMode="auto">
          <a:xfrm>
            <a:off x="457200" y="1219200"/>
            <a:ext cx="1330325" cy="1066800"/>
          </a:xfrm>
          <a:prstGeom prst="rect">
            <a:avLst/>
          </a:prstGeom>
          <a:noFill/>
          <a:ln w="9525">
            <a:noFill/>
            <a:miter lim="800000"/>
            <a:headEnd/>
            <a:tailEnd/>
          </a:ln>
        </p:spPr>
      </p:pic>
      <p:sp>
        <p:nvSpPr>
          <p:cNvPr id="5170" name="Line 40"/>
          <p:cNvSpPr>
            <a:spLocks noChangeShapeType="1"/>
          </p:cNvSpPr>
          <p:nvPr/>
        </p:nvSpPr>
        <p:spPr bwMode="auto">
          <a:xfrm flipH="1" flipV="1">
            <a:off x="2819400" y="4114800"/>
            <a:ext cx="1143000" cy="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71" name="Line 18"/>
          <p:cNvSpPr>
            <a:spLocks noChangeShapeType="1"/>
          </p:cNvSpPr>
          <p:nvPr/>
        </p:nvSpPr>
        <p:spPr bwMode="auto">
          <a:xfrm flipV="1">
            <a:off x="2819400" y="4114800"/>
            <a:ext cx="0" cy="576263"/>
          </a:xfrm>
          <a:prstGeom prst="line">
            <a:avLst/>
          </a:prstGeom>
          <a:noFill/>
          <a:ln w="28575">
            <a:solidFill>
              <a:srgbClr val="FFFF00"/>
            </a:solidFill>
            <a:round/>
            <a:headEnd type="triangle" w="med" len="med"/>
            <a:tailEnd/>
          </a:ln>
        </p:spPr>
        <p:txBody>
          <a:bodyPr/>
          <a:lstStyle/>
          <a:p>
            <a:endParaRPr lang="en-US" b="0" smtClean="0">
              <a:solidFill>
                <a:srgbClr val="000000"/>
              </a:solidFill>
            </a:endParaRPr>
          </a:p>
        </p:txBody>
      </p:sp>
      <p:sp>
        <p:nvSpPr>
          <p:cNvPr id="5172" name="Line 55"/>
          <p:cNvSpPr>
            <a:spLocks noChangeShapeType="1"/>
          </p:cNvSpPr>
          <p:nvPr/>
        </p:nvSpPr>
        <p:spPr bwMode="auto">
          <a:xfrm flipV="1">
            <a:off x="6858000" y="4495800"/>
            <a:ext cx="152400" cy="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73" name="Line 18"/>
          <p:cNvSpPr>
            <a:spLocks noChangeShapeType="1"/>
          </p:cNvSpPr>
          <p:nvPr/>
        </p:nvSpPr>
        <p:spPr bwMode="auto">
          <a:xfrm flipV="1">
            <a:off x="7010400" y="3886200"/>
            <a:ext cx="0" cy="609600"/>
          </a:xfrm>
          <a:prstGeom prst="line">
            <a:avLst/>
          </a:prstGeom>
          <a:noFill/>
          <a:ln w="28575">
            <a:solidFill>
              <a:srgbClr val="FFFF00"/>
            </a:solidFill>
            <a:round/>
            <a:headEnd/>
            <a:tailEnd/>
          </a:ln>
        </p:spPr>
        <p:txBody>
          <a:bodyPr/>
          <a:lstStyle/>
          <a:p>
            <a:endParaRPr lang="en-US" b="0" smtClean="0">
              <a:solidFill>
                <a:srgbClr val="000000"/>
              </a:solidFill>
            </a:endParaRPr>
          </a:p>
        </p:txBody>
      </p:sp>
      <p:sp>
        <p:nvSpPr>
          <p:cNvPr id="5174" name="Line 55"/>
          <p:cNvSpPr>
            <a:spLocks noChangeShapeType="1"/>
          </p:cNvSpPr>
          <p:nvPr/>
        </p:nvSpPr>
        <p:spPr bwMode="auto">
          <a:xfrm flipV="1">
            <a:off x="7010400" y="3886200"/>
            <a:ext cx="228600" cy="0"/>
          </a:xfrm>
          <a:prstGeom prst="line">
            <a:avLst/>
          </a:prstGeom>
          <a:noFill/>
          <a:ln w="28575">
            <a:solidFill>
              <a:srgbClr val="FFFF00"/>
            </a:solidFill>
            <a:round/>
            <a:headEnd/>
            <a:tailEnd type="triangle" w="med" len="med"/>
          </a:ln>
        </p:spPr>
        <p:txBody>
          <a:bodyPr/>
          <a:lstStyle/>
          <a:p>
            <a:endParaRPr lang="en-US" b="0" smtClean="0">
              <a:solidFill>
                <a:srgbClr val="000000"/>
              </a:solidFill>
            </a:endParaRPr>
          </a:p>
        </p:txBody>
      </p:sp>
      <p:sp>
        <p:nvSpPr>
          <p:cNvPr id="109" name="TextBox 108"/>
          <p:cNvSpPr txBox="1"/>
          <p:nvPr/>
        </p:nvSpPr>
        <p:spPr>
          <a:xfrm>
            <a:off x="5334000" y="6096000"/>
            <a:ext cx="2651688" cy="461665"/>
          </a:xfrm>
          <a:prstGeom prst="rect">
            <a:avLst/>
          </a:prstGeom>
          <a:noFill/>
        </p:spPr>
        <p:txBody>
          <a:bodyPr wrap="none" rtlCol="0">
            <a:spAutoFit/>
          </a:bodyPr>
          <a:lstStyle/>
          <a:p>
            <a:r>
              <a:rPr lang="en-US" dirty="0" smtClean="0"/>
              <a:t>Google </a:t>
            </a:r>
            <a:r>
              <a:rPr lang="en-US" dirty="0" err="1" smtClean="0"/>
              <a:t>PHAMLite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1997 El Nino Year.jpg"/>
          <p:cNvPicPr>
            <a:picLocks noChangeAspect="1"/>
          </p:cNvPicPr>
          <p:nvPr/>
        </p:nvPicPr>
        <p:blipFill>
          <a:blip r:embed="rId2" cstate="print"/>
          <a:srcRect/>
          <a:stretch>
            <a:fillRect/>
          </a:stretch>
        </p:blipFill>
        <p:spPr bwMode="auto">
          <a:xfrm>
            <a:off x="285750" y="0"/>
            <a:ext cx="8572500" cy="6858000"/>
          </a:xfrm>
          <a:prstGeom prst="rect">
            <a:avLst/>
          </a:prstGeom>
          <a:noFill/>
          <a:ln w="9525">
            <a:noFill/>
            <a:miter lim="800000"/>
            <a:headEnd/>
            <a:tailEnd/>
          </a:ln>
        </p:spPr>
      </p:pic>
      <p:sp>
        <p:nvSpPr>
          <p:cNvPr id="37891" name="Text Box 3"/>
          <p:cNvSpPr txBox="1">
            <a:spLocks noChangeArrowheads="1"/>
          </p:cNvSpPr>
          <p:nvPr/>
        </p:nvSpPr>
        <p:spPr bwMode="auto">
          <a:xfrm>
            <a:off x="533400" y="5105400"/>
            <a:ext cx="6629400" cy="1314450"/>
          </a:xfrm>
          <a:prstGeom prst="rect">
            <a:avLst/>
          </a:prstGeom>
          <a:noFill/>
          <a:ln w="9525">
            <a:noFill/>
            <a:miter lim="800000"/>
            <a:headEnd/>
            <a:tailEnd/>
          </a:ln>
        </p:spPr>
        <p:txBody>
          <a:bodyPr>
            <a:spAutoFit/>
          </a:bodyPr>
          <a:lstStyle/>
          <a:p>
            <a:pPr>
              <a:spcBef>
                <a:spcPct val="50000"/>
              </a:spcBef>
            </a:pPr>
            <a:r>
              <a:rPr lang="en-US" sz="1600">
                <a:solidFill>
                  <a:schemeClr val="bg1"/>
                </a:solidFill>
              </a:rPr>
              <a:t>PHAM blob plot of skipjack catch per set during 1997 El Nino  superimposed upon SEAWiFS imagery of sea surface chlorophyll. Note movement of catch to the north of northern fish, general decrease in concentration of chlorophyll, and extremely clear and unproductive water at convergence zone at 5 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1999 Reg Year No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5" name="Text Box 3"/>
          <p:cNvSpPr txBox="1">
            <a:spLocks noChangeArrowheads="1"/>
          </p:cNvSpPr>
          <p:nvPr/>
        </p:nvSpPr>
        <p:spPr bwMode="auto">
          <a:xfrm>
            <a:off x="533400" y="5257800"/>
            <a:ext cx="5791200" cy="1314450"/>
          </a:xfrm>
          <a:prstGeom prst="rect">
            <a:avLst/>
          </a:prstGeom>
          <a:noFill/>
          <a:ln w="9525">
            <a:noFill/>
            <a:miter lim="800000"/>
            <a:headEnd/>
            <a:tailEnd/>
          </a:ln>
        </p:spPr>
        <p:txBody>
          <a:bodyPr>
            <a:spAutoFit/>
          </a:bodyPr>
          <a:lstStyle/>
          <a:p>
            <a:pPr>
              <a:spcBef>
                <a:spcPct val="50000"/>
              </a:spcBef>
            </a:pPr>
            <a:r>
              <a:rPr lang="en-US" sz="1600">
                <a:solidFill>
                  <a:schemeClr val="bg1"/>
                </a:solidFill>
              </a:rPr>
              <a:t>PHAM blob plot of skipjack catch per set during 1999 La Nina superimposed upon SEAWiFS imagery of sea surface chlorophyll. Note movement of catch towards equator, general  increase in concentration of chlorophyll, and disappearance of clear and unproductive water at 5 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5" name="TextBox 4"/>
          <p:cNvSpPr txBox="1"/>
          <p:nvPr/>
        </p:nvSpPr>
        <p:spPr>
          <a:xfrm>
            <a:off x="1066800" y="457200"/>
            <a:ext cx="7191649" cy="461665"/>
          </a:xfrm>
          <a:prstGeom prst="rect">
            <a:avLst/>
          </a:prstGeom>
          <a:noFill/>
        </p:spPr>
        <p:txBody>
          <a:bodyPr wrap="none" rtlCol="0">
            <a:spAutoFit/>
          </a:bodyPr>
          <a:lstStyle/>
          <a:p>
            <a:r>
              <a:rPr lang="en-US" dirty="0" smtClean="0"/>
              <a:t>Time Series Runs: Yellowfin Catch along Color Front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14400"/>
            <a:ext cx="9144000" cy="5715000"/>
          </a:xfrm>
          <a:prstGeom prst="rect">
            <a:avLst/>
          </a:prstGeom>
          <a:noFill/>
          <a:ln w="9525">
            <a:noFill/>
            <a:miter lim="800000"/>
            <a:headEnd/>
            <a:tailEnd/>
          </a:ln>
        </p:spPr>
      </p:pic>
      <p:sp>
        <p:nvSpPr>
          <p:cNvPr id="4" name="TextBox 3"/>
          <p:cNvSpPr txBox="1"/>
          <p:nvPr/>
        </p:nvSpPr>
        <p:spPr>
          <a:xfrm>
            <a:off x="1066800" y="228600"/>
            <a:ext cx="7378367" cy="461665"/>
          </a:xfrm>
          <a:prstGeom prst="rect">
            <a:avLst/>
          </a:prstGeom>
          <a:noFill/>
        </p:spPr>
        <p:txBody>
          <a:bodyPr wrap="none" rtlCol="0">
            <a:spAutoFit/>
          </a:bodyPr>
          <a:lstStyle/>
          <a:p>
            <a:r>
              <a:rPr lang="en-US" dirty="0" smtClean="0"/>
              <a:t>Time Series Runs: Yellowfin Catch along </a:t>
            </a:r>
            <a:r>
              <a:rPr lang="en-US" smtClean="0"/>
              <a:t>Eddy Front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914400" y="381000"/>
            <a:ext cx="7315200" cy="3810000"/>
          </a:xfrm>
        </p:spPr>
        <p:txBody>
          <a:bodyPr/>
          <a:lstStyle/>
          <a:p>
            <a:pPr marL="381000" indent="-381000" eaLnBrk="1" hangingPunct="1">
              <a:lnSpc>
                <a:spcPct val="90000"/>
              </a:lnSpc>
            </a:pPr>
            <a:r>
              <a:rPr lang="en-US" sz="2400" i="1" smtClean="0">
                <a:cs typeface="Arial" pitchFamily="34" charset="0"/>
              </a:rPr>
              <a:t>Using electronic tagging data to estimate movement, identify habitat, and characterize behavior of marine pelagic predators</a:t>
            </a:r>
          </a:p>
          <a:p>
            <a:pPr marL="381000" indent="-381000" eaLnBrk="1" hangingPunct="1">
              <a:lnSpc>
                <a:spcPct val="90000"/>
              </a:lnSpc>
            </a:pPr>
            <a:endParaRPr lang="en-US" sz="2400" i="1" smtClean="0"/>
          </a:p>
          <a:p>
            <a:pPr marL="381000" indent="-381000" eaLnBrk="1" hangingPunct="1">
              <a:lnSpc>
                <a:spcPct val="90000"/>
              </a:lnSpc>
            </a:pPr>
            <a:r>
              <a:rPr lang="en-US" smtClean="0"/>
              <a:t>Goals of thesis</a:t>
            </a:r>
          </a:p>
          <a:p>
            <a:pPr marL="381000" indent="-381000" eaLnBrk="1" hangingPunct="1">
              <a:lnSpc>
                <a:spcPct val="90000"/>
              </a:lnSpc>
            </a:pPr>
            <a:endParaRPr lang="en-US" smtClean="0"/>
          </a:p>
          <a:p>
            <a:pPr marL="800100" lvl="1" indent="-342900" eaLnBrk="1" hangingPunct="1">
              <a:lnSpc>
                <a:spcPct val="90000"/>
              </a:lnSpc>
              <a:buFontTx/>
              <a:buAutoNum type="arabicPeriod"/>
            </a:pPr>
            <a:r>
              <a:rPr lang="en-US" b="1" smtClean="0">
                <a:latin typeface="Times" pitchFamily="18" charset="0"/>
              </a:rPr>
              <a:t>Develop visualization tools &amp; analytical methods for electronical tag data</a:t>
            </a:r>
          </a:p>
          <a:p>
            <a:pPr marL="800100" lvl="1" indent="-342900" eaLnBrk="1" hangingPunct="1">
              <a:lnSpc>
                <a:spcPct val="90000"/>
              </a:lnSpc>
              <a:buFontTx/>
              <a:buAutoNum type="arabicPeriod"/>
            </a:pPr>
            <a:endParaRPr lang="en-US" b="1" smtClean="0">
              <a:latin typeface="Times" pitchFamily="18" charset="0"/>
            </a:endParaRPr>
          </a:p>
          <a:p>
            <a:pPr marL="800100" lvl="1" indent="-342900" eaLnBrk="1" hangingPunct="1">
              <a:lnSpc>
                <a:spcPct val="90000"/>
              </a:lnSpc>
              <a:buFontTx/>
              <a:buAutoNum type="arabicPeriod"/>
            </a:pPr>
            <a:r>
              <a:rPr lang="en-US" b="1" smtClean="0">
                <a:latin typeface="Times" pitchFamily="18" charset="0"/>
              </a:rPr>
              <a:t>Apply to two species (striped marlin, great white shark) to investigate three-dimensional movements in relation to their short-and long-term life history strategies in the environment</a:t>
            </a:r>
          </a:p>
          <a:p>
            <a:pPr marL="800100" lvl="1" indent="-342900" eaLnBrk="1" hangingPunct="1">
              <a:lnSpc>
                <a:spcPct val="90000"/>
              </a:lnSpc>
            </a:pPr>
            <a:endParaRPr lang="en-US" b="1" smtClean="0">
              <a:latin typeface="Times" pitchFamily="18" charset="0"/>
            </a:endParaRPr>
          </a:p>
          <a:p>
            <a:pPr marL="800100" lvl="1" indent="-342900" eaLnBrk="1" hangingPunct="1">
              <a:lnSpc>
                <a:spcPct val="90000"/>
              </a:lnSpc>
              <a:buFontTx/>
              <a:buNone/>
            </a:pPr>
            <a:endParaRPr lang="en-US" smtClean="0"/>
          </a:p>
        </p:txBody>
      </p:sp>
      <p:grpSp>
        <p:nvGrpSpPr>
          <p:cNvPr id="2" name="Group 13"/>
          <p:cNvGrpSpPr>
            <a:grpSpLocks/>
          </p:cNvGrpSpPr>
          <p:nvPr/>
        </p:nvGrpSpPr>
        <p:grpSpPr bwMode="auto">
          <a:xfrm>
            <a:off x="990600" y="1527175"/>
            <a:ext cx="7697788" cy="5132388"/>
            <a:chOff x="624" y="962"/>
            <a:chExt cx="4849" cy="3233"/>
          </a:xfrm>
        </p:grpSpPr>
        <p:pic>
          <p:nvPicPr>
            <p:cNvPr id="3076" name="Picture 2" descr="CR sailfish test tag"/>
            <p:cNvPicPr>
              <a:picLocks noChangeAspect="1" noChangeArrowheads="1"/>
            </p:cNvPicPr>
            <p:nvPr/>
          </p:nvPicPr>
          <p:blipFill>
            <a:blip r:embed="rId2" cstate="print"/>
            <a:srcRect/>
            <a:stretch>
              <a:fillRect/>
            </a:stretch>
          </p:blipFill>
          <p:spPr bwMode="auto">
            <a:xfrm>
              <a:off x="624" y="962"/>
              <a:ext cx="4849" cy="3233"/>
            </a:xfrm>
            <a:prstGeom prst="rect">
              <a:avLst/>
            </a:prstGeom>
            <a:noFill/>
            <a:ln w="9525">
              <a:noFill/>
              <a:miter lim="800000"/>
              <a:headEnd/>
              <a:tailEnd/>
            </a:ln>
          </p:spPr>
        </p:pic>
        <p:sp>
          <p:nvSpPr>
            <p:cNvPr id="3077" name="Text Box 15"/>
            <p:cNvSpPr txBox="1">
              <a:spLocks noChangeArrowheads="1"/>
            </p:cNvSpPr>
            <p:nvPr/>
          </p:nvSpPr>
          <p:spPr bwMode="auto">
            <a:xfrm>
              <a:off x="785" y="3314"/>
              <a:ext cx="3519" cy="518"/>
            </a:xfrm>
            <a:prstGeom prst="rect">
              <a:avLst/>
            </a:prstGeom>
            <a:noFill/>
            <a:ln w="9525">
              <a:noFill/>
              <a:miter lim="800000"/>
              <a:headEnd/>
              <a:tailEnd/>
            </a:ln>
          </p:spPr>
          <p:txBody>
            <a:bodyPr>
              <a:spAutoFit/>
            </a:bodyPr>
            <a:lstStyle/>
            <a:p>
              <a:pPr algn="r"/>
              <a:r>
                <a:rPr lang="en-US" b="1" i="0">
                  <a:solidFill>
                    <a:schemeClr val="bg1"/>
                  </a:solidFill>
                  <a:latin typeface="Garamond" pitchFamily="18" charset="0"/>
                </a:rPr>
                <a:t>Michael Domeier</a:t>
              </a:r>
            </a:p>
            <a:p>
              <a:pPr algn="r"/>
              <a:r>
                <a:rPr lang="en-US" b="1" i="0">
                  <a:solidFill>
                    <a:schemeClr val="bg1"/>
                  </a:solidFill>
                  <a:latin typeface="Garamond" pitchFamily="18" charset="0"/>
                </a:rPr>
                <a:t>Marine Conservation Science Institute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40" descr="C:\Docs\StripedMarlin\trackit\archival\hourlight-16.png"/>
          <p:cNvPicPr>
            <a:picLocks noChangeAspect="1" noChangeArrowheads="1"/>
          </p:cNvPicPr>
          <p:nvPr/>
        </p:nvPicPr>
        <p:blipFill>
          <a:blip r:embed="rId2" cstate="print"/>
          <a:srcRect/>
          <a:stretch>
            <a:fillRect/>
          </a:stretch>
        </p:blipFill>
        <p:spPr bwMode="auto">
          <a:xfrm>
            <a:off x="298450" y="1141413"/>
            <a:ext cx="8229600" cy="5486400"/>
          </a:xfrm>
          <a:prstGeom prst="rect">
            <a:avLst/>
          </a:prstGeom>
          <a:noFill/>
          <a:ln w="9525">
            <a:noFill/>
            <a:miter lim="800000"/>
            <a:headEnd/>
            <a:tailEnd/>
          </a:ln>
        </p:spPr>
      </p:pic>
      <p:sp>
        <p:nvSpPr>
          <p:cNvPr id="27651" name="Line 1029"/>
          <p:cNvSpPr>
            <a:spLocks noChangeShapeType="1"/>
          </p:cNvSpPr>
          <p:nvPr/>
        </p:nvSpPr>
        <p:spPr bwMode="auto">
          <a:xfrm flipH="1">
            <a:off x="8285163" y="3395663"/>
            <a:ext cx="533400" cy="0"/>
          </a:xfrm>
          <a:prstGeom prst="line">
            <a:avLst/>
          </a:prstGeom>
          <a:noFill/>
          <a:ln w="38100">
            <a:solidFill>
              <a:schemeClr val="tx1"/>
            </a:solidFill>
            <a:round/>
            <a:headEnd/>
            <a:tailEnd type="triangle" w="med" len="med"/>
          </a:ln>
        </p:spPr>
        <p:txBody>
          <a:bodyPr/>
          <a:lstStyle/>
          <a:p>
            <a:endParaRPr lang="en-US"/>
          </a:p>
        </p:txBody>
      </p:sp>
      <p:sp>
        <p:nvSpPr>
          <p:cNvPr id="27652" name="Rectangle 1031"/>
          <p:cNvSpPr>
            <a:spLocks noChangeArrowheads="1"/>
          </p:cNvSpPr>
          <p:nvPr/>
        </p:nvSpPr>
        <p:spPr bwMode="auto">
          <a:xfrm>
            <a:off x="984250" y="1203325"/>
            <a:ext cx="1974850" cy="20478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653" name="Text Box 1032"/>
          <p:cNvSpPr txBox="1">
            <a:spLocks noChangeArrowheads="1"/>
          </p:cNvSpPr>
          <p:nvPr/>
        </p:nvSpPr>
        <p:spPr bwMode="auto">
          <a:xfrm>
            <a:off x="577850" y="898525"/>
            <a:ext cx="5260975" cy="336550"/>
          </a:xfrm>
          <a:prstGeom prst="rect">
            <a:avLst/>
          </a:prstGeom>
          <a:noFill/>
          <a:ln w="9525">
            <a:noFill/>
            <a:miter lim="800000"/>
            <a:headEnd/>
            <a:tailEnd/>
          </a:ln>
        </p:spPr>
        <p:txBody>
          <a:bodyPr>
            <a:spAutoFit/>
          </a:bodyPr>
          <a:lstStyle/>
          <a:p>
            <a:pPr algn="l"/>
            <a:r>
              <a:rPr lang="en-US" sz="1600"/>
              <a:t>Day          	                 Night		                     Day</a:t>
            </a:r>
          </a:p>
        </p:txBody>
      </p:sp>
      <p:sp>
        <p:nvSpPr>
          <p:cNvPr id="27654" name="Rectangle 1033"/>
          <p:cNvSpPr>
            <a:spLocks noChangeArrowheads="1"/>
          </p:cNvSpPr>
          <p:nvPr/>
        </p:nvSpPr>
        <p:spPr bwMode="auto">
          <a:xfrm>
            <a:off x="4168775" y="1204913"/>
            <a:ext cx="2798763" cy="209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655" name="Line 1034"/>
          <p:cNvSpPr>
            <a:spLocks noChangeShapeType="1"/>
          </p:cNvSpPr>
          <p:nvPr/>
        </p:nvSpPr>
        <p:spPr bwMode="auto">
          <a:xfrm>
            <a:off x="1273175" y="898525"/>
            <a:ext cx="0" cy="304800"/>
          </a:xfrm>
          <a:prstGeom prst="line">
            <a:avLst/>
          </a:prstGeom>
          <a:noFill/>
          <a:ln w="9525">
            <a:solidFill>
              <a:schemeClr val="tx1"/>
            </a:solidFill>
            <a:round/>
            <a:headEnd/>
            <a:tailEnd type="triangle" w="med" len="med"/>
          </a:ln>
        </p:spPr>
        <p:txBody>
          <a:bodyPr/>
          <a:lstStyle/>
          <a:p>
            <a:endParaRPr lang="en-US"/>
          </a:p>
        </p:txBody>
      </p:sp>
      <p:sp>
        <p:nvSpPr>
          <p:cNvPr id="27656" name="Text Box 1035"/>
          <p:cNvSpPr txBox="1">
            <a:spLocks noChangeArrowheads="1"/>
          </p:cNvSpPr>
          <p:nvPr/>
        </p:nvSpPr>
        <p:spPr bwMode="auto">
          <a:xfrm>
            <a:off x="936625" y="568325"/>
            <a:ext cx="693738" cy="336550"/>
          </a:xfrm>
          <a:prstGeom prst="rect">
            <a:avLst/>
          </a:prstGeom>
          <a:noFill/>
          <a:ln w="9525">
            <a:noFill/>
            <a:miter lim="800000"/>
            <a:headEnd/>
            <a:tailEnd/>
          </a:ln>
        </p:spPr>
        <p:txBody>
          <a:bodyPr wrap="none">
            <a:spAutoFit/>
          </a:bodyPr>
          <a:lstStyle/>
          <a:p>
            <a:r>
              <a:rPr lang="en-US" sz="1600"/>
              <a:t>sunset</a:t>
            </a:r>
          </a:p>
        </p:txBody>
      </p:sp>
      <p:sp>
        <p:nvSpPr>
          <p:cNvPr id="27657" name="Line 1036"/>
          <p:cNvSpPr>
            <a:spLocks noChangeShapeType="1"/>
          </p:cNvSpPr>
          <p:nvPr/>
        </p:nvSpPr>
        <p:spPr bwMode="auto">
          <a:xfrm>
            <a:off x="4216400" y="836613"/>
            <a:ext cx="0" cy="304800"/>
          </a:xfrm>
          <a:prstGeom prst="line">
            <a:avLst/>
          </a:prstGeom>
          <a:noFill/>
          <a:ln w="9525">
            <a:solidFill>
              <a:schemeClr val="tx1"/>
            </a:solidFill>
            <a:round/>
            <a:headEnd/>
            <a:tailEnd type="triangle" w="med" len="med"/>
          </a:ln>
        </p:spPr>
        <p:txBody>
          <a:bodyPr/>
          <a:lstStyle/>
          <a:p>
            <a:endParaRPr lang="en-US"/>
          </a:p>
        </p:txBody>
      </p:sp>
      <p:sp>
        <p:nvSpPr>
          <p:cNvPr id="27658" name="Text Box 1037"/>
          <p:cNvSpPr txBox="1">
            <a:spLocks noChangeArrowheads="1"/>
          </p:cNvSpPr>
          <p:nvPr/>
        </p:nvSpPr>
        <p:spPr bwMode="auto">
          <a:xfrm>
            <a:off x="3856038" y="581025"/>
            <a:ext cx="773112" cy="336550"/>
          </a:xfrm>
          <a:prstGeom prst="rect">
            <a:avLst/>
          </a:prstGeom>
          <a:noFill/>
          <a:ln w="9525">
            <a:noFill/>
            <a:miter lim="800000"/>
            <a:headEnd/>
            <a:tailEnd/>
          </a:ln>
        </p:spPr>
        <p:txBody>
          <a:bodyPr wrap="none">
            <a:spAutoFit/>
          </a:bodyPr>
          <a:lstStyle/>
          <a:p>
            <a:r>
              <a:rPr lang="en-US" sz="1600"/>
              <a:t>sunrise</a:t>
            </a:r>
          </a:p>
        </p:txBody>
      </p:sp>
      <p:sp>
        <p:nvSpPr>
          <p:cNvPr id="27659" name="Text Box 1038"/>
          <p:cNvSpPr txBox="1">
            <a:spLocks noChangeArrowheads="1"/>
          </p:cNvSpPr>
          <p:nvPr/>
        </p:nvSpPr>
        <p:spPr bwMode="auto">
          <a:xfrm>
            <a:off x="6910388" y="258763"/>
            <a:ext cx="2120900" cy="457200"/>
          </a:xfrm>
          <a:prstGeom prst="rect">
            <a:avLst/>
          </a:prstGeom>
          <a:noFill/>
          <a:ln w="9525">
            <a:noFill/>
            <a:miter lim="800000"/>
            <a:headEnd/>
            <a:tailEnd/>
          </a:ln>
        </p:spPr>
        <p:txBody>
          <a:bodyPr wrap="none">
            <a:spAutoFit/>
          </a:bodyPr>
          <a:lstStyle/>
          <a:p>
            <a:r>
              <a:rPr lang="en-US" b="1"/>
              <a:t>Eastern Pacific</a:t>
            </a:r>
          </a:p>
        </p:txBody>
      </p:sp>
      <p:sp>
        <p:nvSpPr>
          <p:cNvPr id="27660" name="Text Box 1039"/>
          <p:cNvSpPr txBox="1">
            <a:spLocks noChangeArrowheads="1"/>
          </p:cNvSpPr>
          <p:nvPr/>
        </p:nvSpPr>
        <p:spPr bwMode="auto">
          <a:xfrm>
            <a:off x="7742238" y="6107113"/>
            <a:ext cx="1030287" cy="457200"/>
          </a:xfrm>
          <a:prstGeom prst="rect">
            <a:avLst/>
          </a:prstGeom>
          <a:noFill/>
          <a:ln w="9525">
            <a:noFill/>
            <a:miter lim="800000"/>
            <a:headEnd/>
            <a:tailEnd/>
          </a:ln>
        </p:spPr>
        <p:txBody>
          <a:bodyPr wrap="none">
            <a:spAutoFit/>
          </a:bodyPr>
          <a:lstStyle/>
          <a:p>
            <a:r>
              <a:rPr lang="en-US" b="1" i="0"/>
              <a:t>Cri-16</a:t>
            </a:r>
          </a:p>
        </p:txBody>
      </p:sp>
      <p:sp>
        <p:nvSpPr>
          <p:cNvPr id="27661" name="Rectangle 1030"/>
          <p:cNvSpPr>
            <a:spLocks noChangeArrowheads="1"/>
          </p:cNvSpPr>
          <p:nvPr/>
        </p:nvSpPr>
        <p:spPr bwMode="auto">
          <a:xfrm>
            <a:off x="1250950" y="1203325"/>
            <a:ext cx="2962275" cy="219075"/>
          </a:xfrm>
          <a:prstGeom prst="rect">
            <a:avLst/>
          </a:prstGeom>
          <a:solidFill>
            <a:schemeClr val="tx2"/>
          </a:solidFill>
          <a:ln w="9525">
            <a:noFill/>
            <a:miter lim="800000"/>
            <a:headEnd/>
            <a:tailEnd/>
          </a:ln>
        </p:spPr>
        <p:txBody>
          <a:bodyPr wrap="none" anchor="ctr"/>
          <a:lstStyle/>
          <a:p>
            <a:endParaRPr lang="en-US"/>
          </a:p>
        </p:txBody>
      </p:sp>
      <p:sp>
        <p:nvSpPr>
          <p:cNvPr id="27662" name="Rectangle 1044"/>
          <p:cNvSpPr>
            <a:spLocks noGrp="1" noChangeArrowheads="1"/>
          </p:cNvSpPr>
          <p:nvPr>
            <p:ph type="title"/>
          </p:nvPr>
        </p:nvSpPr>
        <p:spPr>
          <a:xfrm>
            <a:off x="304800" y="152400"/>
            <a:ext cx="2209800" cy="381000"/>
          </a:xfrm>
          <a:noFill/>
        </p:spPr>
        <p:txBody>
          <a:bodyPr/>
          <a:lstStyle/>
          <a:p>
            <a:pPr algn="l" eaLnBrk="1" hangingPunct="1"/>
            <a:r>
              <a:rPr lang="en-US" sz="2800" smtClean="0"/>
              <a:t>Light level</a:t>
            </a:r>
          </a:p>
        </p:txBody>
      </p:sp>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4838</TotalTime>
  <Words>520</Words>
  <Application>Microsoft Office PowerPoint</Application>
  <PresentationFormat>On-screen Show (4:3)</PresentationFormat>
  <Paragraphs>94</Paragraphs>
  <Slides>16</Slides>
  <Notes>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1_Default Design</vt:lpstr>
      <vt:lpstr>3_Default Design</vt:lpstr>
      <vt:lpstr>Office Theme</vt:lpstr>
      <vt:lpstr>  D A Kiefer, D P Harrison, M G Hinton, S Kohin, E M Armstrong, F J O’Brien “NASA Biodiversity &amp; Ecological Forecastin Team Meeting ”  25-27 April 2012 in Seattle.</vt:lpstr>
      <vt:lpstr>Slide 2</vt:lpstr>
      <vt:lpstr>EASy Spatial Analysis Architecture</vt:lpstr>
      <vt:lpstr>Slide 4</vt:lpstr>
      <vt:lpstr>Slide 5</vt:lpstr>
      <vt:lpstr>Slide 6</vt:lpstr>
      <vt:lpstr>Slide 7</vt:lpstr>
      <vt:lpstr>Slide 8</vt:lpstr>
      <vt:lpstr>Light level</vt:lpstr>
      <vt:lpstr>Slide 10</vt:lpstr>
      <vt:lpstr>Slide 11</vt:lpstr>
      <vt:lpstr>Vertical structure in the daily search for prey</vt:lpstr>
      <vt:lpstr>Slide 13</vt:lpstr>
      <vt:lpstr>Slide 14</vt:lpstr>
      <vt:lpstr>Slide 15</vt:lpstr>
      <vt:lpstr>Slide 16</vt:lpstr>
    </vt:vector>
  </TitlesOfParts>
  <Company>USC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Vardis M. TSONTOS</dc:creator>
  <cp:lastModifiedBy>USC College of Letters, Arts &amp; Sciences</cp:lastModifiedBy>
  <cp:revision>176</cp:revision>
  <dcterms:created xsi:type="dcterms:W3CDTF">2002-11-11T23:31:12Z</dcterms:created>
  <dcterms:modified xsi:type="dcterms:W3CDTF">2012-04-26T19:07:39Z</dcterms:modified>
</cp:coreProperties>
</file>